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79" r:id="rId10"/>
    <p:sldId id="282" r:id="rId11"/>
    <p:sldId id="280" r:id="rId12"/>
    <p:sldId id="281" r:id="rId13"/>
    <p:sldId id="265" r:id="rId14"/>
    <p:sldId id="266" r:id="rId15"/>
    <p:sldId id="267" r:id="rId16"/>
    <p:sldId id="268" r:id="rId17"/>
    <p:sldId id="269" r:id="rId18"/>
    <p:sldId id="271" r:id="rId19"/>
    <p:sldId id="272" r:id="rId20"/>
    <p:sldId id="273" r:id="rId21"/>
    <p:sldId id="275" r:id="rId22"/>
    <p:sldId id="274" r:id="rId23"/>
    <p:sldId id="276" r:id="rId24"/>
    <p:sldId id="277" r:id="rId25"/>
    <p:sldId id="278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47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208" y="28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E437D2-6BE4-468D-9A3B-D2C2D3A389E9}" type="datetimeFigureOut">
              <a:rPr lang="ko-KR" altLang="en-US" smtClean="0"/>
              <a:t>2021. 12. 14.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7A89FC-B4EA-4EC1-BA52-3F069044191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4334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36BFC0-E3B0-43F2-AF57-1816E657E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5362C9-5325-4954-94A7-974685B8EC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8CBFC9-E43C-4D3E-87AA-EA7E857BA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DCF21-CB2A-4147-9779-23D991ABFD8C}" type="datetime1">
              <a:rPr lang="ko-KR" altLang="en-US" smtClean="0"/>
              <a:t>2021. 12. 14.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363181-259A-4A32-BF70-F18E57FDC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05794F-8F81-4669-A17D-228514C2B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D8FFE-EE35-41FD-9FF7-7DCB9E937AB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9574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EE6C0A-3952-4ED2-B759-73B5288D6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52C05B-69FB-4A83-8F27-AB6C27A695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3ECA67-C855-4300-8CFF-60A24A034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72D8-162E-44B3-8B09-38D0FF860E44}" type="datetime1">
              <a:rPr lang="ko-KR" altLang="en-US" smtClean="0"/>
              <a:t>2021. 12. 14.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BADE61-B647-44AD-9783-7A45306D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E0ADCE-555F-495B-AFE8-01ACC9C18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D8FFE-EE35-41FD-9FF7-7DCB9E937AB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6291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450650-1770-4B27-A0DA-076F369DFC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41A379-E51D-4AF4-99CF-289D7C34C9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B453E5-FBB6-4050-A9EE-B635752B3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354D2-79B8-45F1-AB3A-E3CD8C88DCA6}" type="datetime1">
              <a:rPr lang="ko-KR" altLang="en-US" smtClean="0"/>
              <a:t>2021. 12. 14.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194777-C896-4911-BADD-1A5438BC0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E6433D-1A4A-45E6-8F00-724362BC3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D8FFE-EE35-41FD-9FF7-7DCB9E937AB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3065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FE6DB-3A43-485C-B1EB-0DE904ACE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801C65-0972-4057-8910-9179925B9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634E4A-81B2-48D4-B760-C7B70CB50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211A-E73E-41CA-A1B5-B6DA97B08221}" type="datetime1">
              <a:rPr lang="ko-KR" altLang="en-US" smtClean="0"/>
              <a:t>2021. 12. 14.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7C1FBA-206E-46C3-9B18-F5E7F4E24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BA349F-EFDD-461C-BBE1-02AEEB43B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D8FFE-EE35-41FD-9FF7-7DCB9E937AB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8060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509959-0847-4911-9AF8-D309A5045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F2A911-905B-4C9B-B343-3F5F6C308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3A7648-FE4B-4031-A505-91428B166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60BD-AA07-495F-87AC-6404DF58459C}" type="datetime1">
              <a:rPr lang="ko-KR" altLang="en-US" smtClean="0"/>
              <a:t>2021. 12. 14.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92AAE6-DCE9-4DC0-859D-025DF3802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E41A23-8F67-465F-9F07-036917326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D8FFE-EE35-41FD-9FF7-7DCB9E937AB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7739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0EA8DD-33EF-4352-81A0-A1F135AB8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DE205A-6B42-4480-953E-904BF5EEC7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CBF6B0-BC1F-43FB-95BF-73D1BC6526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9E331D-C8AA-4BF5-AD45-E23EF8447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AAEE8-A62C-4562-BA9C-5F51E070A15D}" type="datetime1">
              <a:rPr lang="ko-KR" altLang="en-US" smtClean="0"/>
              <a:t>2021. 12. 14.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67631B-3E60-4FBD-A693-F37AB4169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1B1A39-496A-407A-B39F-BB597C677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D8FFE-EE35-41FD-9FF7-7DCB9E937AB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1736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A3133D-99B8-4902-9D1C-D566F9B2B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6C1EBD-8C13-42D8-B5E6-90B8D228B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FF04D0-0CAC-4C84-B2BC-6778E0BD23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3478CE-5F08-499F-8122-517A043CA0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A8DE280-7D0F-44FC-8D0E-0C9E00AD09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5236ACC-2469-4B45-A73A-74A3344D2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A52B-87E5-410F-83CA-9E3D4A07FEDD}" type="datetime1">
              <a:rPr lang="ko-KR" altLang="en-US" smtClean="0"/>
              <a:t>2021. 12. 14.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25733FC-D9FD-4B36-9B83-49C22FFA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CABDE3E-3C52-4F58-8226-A4EF42571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D8FFE-EE35-41FD-9FF7-7DCB9E937AB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8214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7505A-DFED-44C2-8A1F-63FD96508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AC71228-8E95-4D9D-94DF-D0DFB91A6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6BBE-15F9-4410-AAB2-83E4BD062A22}" type="datetime1">
              <a:rPr lang="ko-KR" altLang="en-US" smtClean="0"/>
              <a:t>2021. 12. 14.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51D542-70BC-42F4-A1D4-B3C95A543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EFF860-379C-4CB2-A825-2BC590314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D8FFE-EE35-41FD-9FF7-7DCB9E937AB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5187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4AC2C23-0977-424B-8500-DC6E8FAD2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48DA2-F91F-473F-80FA-51D323508CAF}" type="datetime1">
              <a:rPr lang="ko-KR" altLang="en-US" smtClean="0"/>
              <a:t>2021. 12. 14.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FC66288-F0D6-4822-9238-87EE832AC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618439-FE91-40C6-B72D-1984FCE81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D8FFE-EE35-41FD-9FF7-7DCB9E937AB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0895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BF78D1-A078-4D3A-A803-40F26EA20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B9B4C6-DB84-4AF2-A681-08F372CB7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C73310-0B23-4D3E-B078-2F616CB3B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2F4247-97C8-42A0-90A8-19FAE25AD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D56B6-6A38-435B-A138-38D69B97F7D3}" type="datetime1">
              <a:rPr lang="ko-KR" altLang="en-US" smtClean="0"/>
              <a:t>2021. 12. 14.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9CCEE0-A5FE-40EF-B100-1ADB98D99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6A4AC1-5A11-43B5-9453-0204D0A46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D8FFE-EE35-41FD-9FF7-7DCB9E937AB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4647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A2973F-6386-4930-BB41-5D2DC0899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F62A52-968A-4C06-AB7D-13AE125E73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C766F6-02A0-4903-ADA4-56EFDB92A6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F1F529-42CD-41FF-B881-880041D37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ABF55-9834-4705-813F-79F7734BEA6E}" type="datetime1">
              <a:rPr lang="ko-KR" altLang="en-US" smtClean="0"/>
              <a:t>2021. 12. 14.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58278A-5076-48A9-92A4-4D64DC40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476E14-D72D-4FA0-962A-BE8F8A4E9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D8FFE-EE35-41FD-9FF7-7DCB9E937AB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7117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FD024C-0FF4-459A-9B1C-F2D01BB7C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C239A4-859C-406E-83B9-14C300CFC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29B381-01B9-4CCE-BE48-076AC82487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64181-6066-49CF-8397-5BBE4F502830}" type="datetime1">
              <a:rPr lang="ko-KR" altLang="en-US" smtClean="0"/>
              <a:t>2021. 12. 14.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A5546E-77E1-4AFD-BFA2-64F37D5F0E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B09BCE-05F2-4065-860C-298E9A5C27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D8FFE-EE35-41FD-9FF7-7DCB9E937AB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4434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withcode.com/method/inception-v3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3C8E17-4B38-451B-A970-066EB48866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/>
              <a:t>유투브 영상 카테고리 분류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C6453B3-D50B-4CD7-A3C1-58F12831F7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201720982 </a:t>
            </a:r>
            <a:r>
              <a:rPr lang="ko-KR" altLang="en-US" dirty="0"/>
              <a:t>최용현</a:t>
            </a:r>
          </a:p>
        </p:txBody>
      </p:sp>
    </p:spTree>
    <p:extLst>
      <p:ext uri="{BB962C8B-B14F-4D97-AF65-F5344CB8AC3E}">
        <p14:creationId xmlns:p14="http://schemas.microsoft.com/office/powerpoint/2010/main" val="2875640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76E82F-94D9-4F57-8314-CCDC1088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614863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1600" dirty="0"/>
              <a:t>결과 </a:t>
            </a:r>
            <a:r>
              <a:rPr lang="en-US" altLang="ko-KR" sz="1600" dirty="0"/>
              <a:t>: github.com/Yonghyeon-Choi/DL-project/blob/main/02_result/bat64seq10-1/batch64seq10.txt</a:t>
            </a:r>
            <a:endParaRPr lang="ko-KR" altLang="en-US" sz="16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A23025-AB36-4CC9-A8E5-420918A5A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2099"/>
            <a:ext cx="10515600" cy="7270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6F0F7B-DF65-4E74-B90B-6D4743E1C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16738"/>
            <a:ext cx="2299328" cy="15694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72AF287-E634-49F0-87E3-35B875DB8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2919" y="2316737"/>
            <a:ext cx="2529131" cy="15694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1BDC06D-B7E0-440E-A1B5-CA81F0731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9020" y="2316736"/>
            <a:ext cx="2659087" cy="15694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787288C-4FC9-4EB8-BA74-3AE371E39D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869531"/>
            <a:ext cx="2629095" cy="156946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208967F-0EA5-4C31-9EC1-BB410D97DE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7415" y="3886197"/>
            <a:ext cx="2299329" cy="155279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49F629A-F371-492A-9681-613A659DA9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3071" y="3858609"/>
            <a:ext cx="2534532" cy="158038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EEC38AB-B545-44BF-8440-C93DFEFD7274}"/>
              </a:ext>
            </a:extLst>
          </p:cNvPr>
          <p:cNvSpPr/>
          <p:nvPr/>
        </p:nvSpPr>
        <p:spPr>
          <a:xfrm>
            <a:off x="876375" y="1931987"/>
            <a:ext cx="2581040" cy="31274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2F7BB67-7AAF-4F1F-B0F3-63D8B0735628}"/>
              </a:ext>
            </a:extLst>
          </p:cNvPr>
          <p:cNvSpPr/>
          <p:nvPr/>
        </p:nvSpPr>
        <p:spPr>
          <a:xfrm>
            <a:off x="3214396" y="2530447"/>
            <a:ext cx="1106323" cy="35485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977D249-EBFF-4BB8-8172-DA06343B2AB8}"/>
              </a:ext>
            </a:extLst>
          </p:cNvPr>
          <p:cNvSpPr/>
          <p:nvPr/>
        </p:nvSpPr>
        <p:spPr>
          <a:xfrm>
            <a:off x="5756744" y="2528915"/>
            <a:ext cx="1125970" cy="35638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D80E804-FC61-49EA-824D-7A652D05F562}"/>
              </a:ext>
            </a:extLst>
          </p:cNvPr>
          <p:cNvSpPr/>
          <p:nvPr/>
        </p:nvSpPr>
        <p:spPr>
          <a:xfrm>
            <a:off x="979348" y="4076991"/>
            <a:ext cx="1125970" cy="35638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63CA7B-9E8C-4514-B738-1A0B88D51053}"/>
              </a:ext>
            </a:extLst>
          </p:cNvPr>
          <p:cNvSpPr/>
          <p:nvPr/>
        </p:nvSpPr>
        <p:spPr>
          <a:xfrm>
            <a:off x="3580358" y="4076991"/>
            <a:ext cx="1125970" cy="35638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2E6DFBA-C362-4944-92EE-2F12571685B5}"/>
              </a:ext>
            </a:extLst>
          </p:cNvPr>
          <p:cNvSpPr/>
          <p:nvPr/>
        </p:nvSpPr>
        <p:spPr>
          <a:xfrm>
            <a:off x="5869807" y="4076991"/>
            <a:ext cx="1125970" cy="35638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49E36E1-F021-4F01-926B-ABC1673F3462}"/>
              </a:ext>
            </a:extLst>
          </p:cNvPr>
          <p:cNvSpPr/>
          <p:nvPr/>
        </p:nvSpPr>
        <p:spPr>
          <a:xfrm>
            <a:off x="979348" y="2539296"/>
            <a:ext cx="1125970" cy="35638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바닥글 개체 틀 19">
            <a:extLst>
              <a:ext uri="{FF2B5EF4-FFF2-40B4-BE49-F238E27FC236}">
                <a16:creationId xmlns:a16="http://schemas.microsoft.com/office/drawing/2014/main" id="{74E1F199-45BC-4FAD-B222-867AC061E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0146E9B-E992-4551-92A2-5F64CD1E565F}"/>
              </a:ext>
            </a:extLst>
          </p:cNvPr>
          <p:cNvSpPr txBox="1"/>
          <p:nvPr/>
        </p:nvSpPr>
        <p:spPr>
          <a:xfrm>
            <a:off x="11353799" y="6408107"/>
            <a:ext cx="4924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4/20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8B866D-08C7-9B42-BB9C-2CD5C2B6770E}"/>
              </a:ext>
            </a:extLst>
          </p:cNvPr>
          <p:cNvSpPr txBox="1"/>
          <p:nvPr/>
        </p:nvSpPr>
        <p:spPr>
          <a:xfrm>
            <a:off x="8277603" y="4513884"/>
            <a:ext cx="28600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rgbClr val="898989"/>
                </a:solidFill>
              </a:rPr>
              <a:t>InceptionV3 CNN</a:t>
            </a:r>
            <a:r>
              <a:rPr kumimoji="1" lang="ko-KR" altLang="en-US" sz="1400" dirty="0">
                <a:solidFill>
                  <a:srgbClr val="898989"/>
                </a:solidFill>
              </a:rPr>
              <a:t>은 </a:t>
            </a:r>
            <a:r>
              <a:rPr kumimoji="1" lang="en-US" altLang="ko-KR" sz="1400" dirty="0">
                <a:solidFill>
                  <a:srgbClr val="898989"/>
                </a:solidFill>
              </a:rPr>
              <a:t>5</a:t>
            </a:r>
            <a:r>
              <a:rPr kumimoji="1" lang="ko-KR" altLang="en-US" sz="1400" dirty="0">
                <a:solidFill>
                  <a:srgbClr val="898989"/>
                </a:solidFill>
              </a:rPr>
              <a:t>시간</a:t>
            </a:r>
            <a:r>
              <a:rPr kumimoji="1" lang="en-US" altLang="ko-KR" sz="1400" dirty="0">
                <a:solidFill>
                  <a:srgbClr val="898989"/>
                </a:solidFill>
              </a:rPr>
              <a:t>,</a:t>
            </a:r>
          </a:p>
          <a:p>
            <a:r>
              <a:rPr kumimoji="1" lang="en-US" altLang="ko-Kore-KR" sz="1400" dirty="0">
                <a:solidFill>
                  <a:srgbClr val="898989"/>
                </a:solidFill>
              </a:rPr>
              <a:t>GRU </a:t>
            </a:r>
            <a:r>
              <a:rPr kumimoji="1" lang="ko-Kore-KR" altLang="en-US" sz="1400" dirty="0">
                <a:solidFill>
                  <a:srgbClr val="898989"/>
                </a:solidFill>
              </a:rPr>
              <a:t>학습은</a:t>
            </a:r>
            <a:r>
              <a:rPr kumimoji="1" lang="ko-KR" altLang="en-US" sz="1400" dirty="0">
                <a:solidFill>
                  <a:srgbClr val="898989"/>
                </a:solidFill>
              </a:rPr>
              <a:t> </a:t>
            </a:r>
            <a:r>
              <a:rPr kumimoji="1" lang="en-US" altLang="ko-KR" sz="1400" dirty="0">
                <a:solidFill>
                  <a:srgbClr val="898989"/>
                </a:solidFill>
              </a:rPr>
              <a:t>1</a:t>
            </a:r>
            <a:r>
              <a:rPr kumimoji="1" lang="ko-KR" altLang="en-US" sz="1400" dirty="0">
                <a:solidFill>
                  <a:srgbClr val="898989"/>
                </a:solidFill>
              </a:rPr>
              <a:t>분 컷</a:t>
            </a:r>
            <a:r>
              <a:rPr kumimoji="1" lang="en-US" altLang="ko-KR" sz="1400" dirty="0">
                <a:solidFill>
                  <a:srgbClr val="898989"/>
                </a:solidFill>
              </a:rPr>
              <a:t>,</a:t>
            </a:r>
          </a:p>
          <a:p>
            <a:r>
              <a:rPr kumimoji="1" lang="ko-KR" altLang="en-US" sz="1400" dirty="0">
                <a:solidFill>
                  <a:srgbClr val="898989"/>
                </a:solidFill>
              </a:rPr>
              <a:t>영상 </a:t>
            </a:r>
            <a:r>
              <a:rPr kumimoji="1" lang="en-US" altLang="ko-KR" sz="1400" dirty="0">
                <a:solidFill>
                  <a:srgbClr val="898989"/>
                </a:solidFill>
              </a:rPr>
              <a:t>3252</a:t>
            </a:r>
            <a:r>
              <a:rPr kumimoji="1" lang="ko-KR" altLang="en-US" sz="1400" dirty="0">
                <a:solidFill>
                  <a:srgbClr val="898989"/>
                </a:solidFill>
              </a:rPr>
              <a:t>개 낱개 평가는 </a:t>
            </a:r>
            <a:r>
              <a:rPr kumimoji="1" lang="en-US" altLang="ko-KR" sz="1400" dirty="0">
                <a:solidFill>
                  <a:srgbClr val="898989"/>
                </a:solidFill>
              </a:rPr>
              <a:t>1</a:t>
            </a:r>
            <a:r>
              <a:rPr kumimoji="1" lang="ko-KR" altLang="en-US" sz="1400" dirty="0">
                <a:solidFill>
                  <a:srgbClr val="898989"/>
                </a:solidFill>
              </a:rPr>
              <a:t>시간</a:t>
            </a:r>
            <a:r>
              <a:rPr kumimoji="1" lang="en-US" altLang="ko-KR" sz="1400" dirty="0">
                <a:solidFill>
                  <a:srgbClr val="898989"/>
                </a:solidFill>
              </a:rPr>
              <a:t>…</a:t>
            </a:r>
          </a:p>
          <a:p>
            <a:r>
              <a:rPr kumimoji="1" lang="ko-KR" altLang="en-US" sz="1400" dirty="0">
                <a:solidFill>
                  <a:srgbClr val="898989"/>
                </a:solidFill>
              </a:rPr>
              <a:t>재미있는 과정</a:t>
            </a:r>
            <a:r>
              <a:rPr kumimoji="1" lang="en-US" altLang="ko-KR" sz="1400" dirty="0">
                <a:solidFill>
                  <a:srgbClr val="898989"/>
                </a:solidFill>
              </a:rPr>
              <a:t>!</a:t>
            </a:r>
            <a:endParaRPr kumimoji="1" lang="ko-Kore-KR" altLang="en-US" sz="1400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255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76E82F-94D9-4F57-8314-CCDC1088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전체 구조 </a:t>
            </a:r>
            <a:r>
              <a:rPr lang="en-US" altLang="ko-KR" sz="3600" dirty="0"/>
              <a:t>–</a:t>
            </a:r>
            <a:r>
              <a:rPr lang="ko-KR" altLang="en-US" sz="3600" dirty="0"/>
              <a:t> </a:t>
            </a:r>
            <a:r>
              <a:rPr lang="en-US" altLang="ko-KR" sz="3600" dirty="0"/>
              <a:t>300</a:t>
            </a:r>
            <a:r>
              <a:rPr lang="ko-KR" altLang="en-US" sz="3600" dirty="0"/>
              <a:t> 프레임은 실패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09E08124-DB07-4309-A7DF-611057B87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568DF9-C84C-463D-ABB8-A78EFC8CEE86}"/>
              </a:ext>
            </a:extLst>
          </p:cNvPr>
          <p:cNvSpPr txBox="1"/>
          <p:nvPr/>
        </p:nvSpPr>
        <p:spPr>
          <a:xfrm>
            <a:off x="11353799" y="6408107"/>
            <a:ext cx="4924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7/20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C9DA09-A0BC-AC4B-A774-2ECDC82DB8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443" y="2585771"/>
            <a:ext cx="2113376" cy="1686457"/>
          </a:xfrm>
          <a:prstGeom prst="rect">
            <a:avLst/>
          </a:prstGeom>
        </p:spPr>
      </p:pic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76CA374D-235F-4649-9550-48802549B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183" y="2081363"/>
            <a:ext cx="2563961" cy="27025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048D02-C438-7847-BD23-79AED4426C14}"/>
              </a:ext>
            </a:extLst>
          </p:cNvPr>
          <p:cNvSpPr txBox="1"/>
          <p:nvPr/>
        </p:nvSpPr>
        <p:spPr>
          <a:xfrm>
            <a:off x="1595860" y="1668364"/>
            <a:ext cx="4602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1</a:t>
            </a:r>
            <a:r>
              <a:rPr kumimoji="1" lang="en-US" altLang="ko-KR" dirty="0"/>
              <a:t>0</a:t>
            </a:r>
            <a:r>
              <a:rPr kumimoji="1" lang="ko-KR" altLang="en-US" dirty="0"/>
              <a:t>초 </a:t>
            </a:r>
            <a:r>
              <a:rPr kumimoji="1" lang="ko-Kore-KR" altLang="en-US" dirty="0"/>
              <a:t>영상</a:t>
            </a:r>
            <a:r>
              <a:rPr kumimoji="1" lang="en-US" altLang="ko-Kore-KR" dirty="0"/>
              <a:t> (</a:t>
            </a:r>
            <a:r>
              <a:rPr kumimoji="1" lang="en-US" altLang="ko-KR" dirty="0"/>
              <a:t>train 9760, </a:t>
            </a:r>
            <a:r>
              <a:rPr kumimoji="1" lang="en-US" altLang="ko-KR" dirty="0" err="1"/>
              <a:t>val</a:t>
            </a:r>
            <a:r>
              <a:rPr kumimoji="1" lang="en-US" altLang="ko-KR" dirty="0"/>
              <a:t> 3252, test 3252)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2DCD78-79F3-BC4E-B95E-3E46F14B6B2D}"/>
              </a:ext>
            </a:extLst>
          </p:cNvPr>
          <p:cNvSpPr txBox="1"/>
          <p:nvPr/>
        </p:nvSpPr>
        <p:spPr>
          <a:xfrm>
            <a:off x="3182030" y="2234552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InceptionV3</a:t>
            </a:r>
            <a:endParaRPr kumimoji="1" lang="ko-Kore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D5CE438-16C5-4140-B5D1-75C49B733321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3897130" y="2037696"/>
            <a:ext cx="1" cy="1968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D006FC5-DC09-0743-944B-82B50A78482A}"/>
              </a:ext>
            </a:extLst>
          </p:cNvPr>
          <p:cNvCxnSpPr/>
          <p:nvPr/>
        </p:nvCxnSpPr>
        <p:spPr>
          <a:xfrm>
            <a:off x="3897130" y="4272228"/>
            <a:ext cx="0" cy="2242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FE9A8F2-FC59-504C-B42F-27A003702FD0}"/>
              </a:ext>
            </a:extLst>
          </p:cNvPr>
          <p:cNvSpPr txBox="1"/>
          <p:nvPr/>
        </p:nvSpPr>
        <p:spPr>
          <a:xfrm>
            <a:off x="937865" y="4496443"/>
            <a:ext cx="5918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[[2048 features] * </a:t>
            </a:r>
            <a:r>
              <a:rPr kumimoji="1" lang="en-US" altLang="ko-KR" dirty="0"/>
              <a:t>300</a:t>
            </a:r>
            <a:r>
              <a:rPr kumimoji="1" lang="en-US" altLang="ko-Kore-KR" dirty="0"/>
              <a:t>] (</a:t>
            </a:r>
            <a:r>
              <a:rPr kumimoji="1" lang="en-US" altLang="ko-KR" dirty="0"/>
              <a:t>train 9760, </a:t>
            </a:r>
            <a:r>
              <a:rPr kumimoji="1" lang="en-US" altLang="ko-KR" dirty="0" err="1"/>
              <a:t>val</a:t>
            </a:r>
            <a:r>
              <a:rPr kumimoji="1" lang="en-US" altLang="ko-KR" dirty="0"/>
              <a:t> 3252, test 3252)</a:t>
            </a:r>
            <a:endParaRPr kumimoji="1" lang="ko-Kore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4E7F90-1380-634D-84D3-5E0517D76A91}"/>
              </a:ext>
            </a:extLst>
          </p:cNvPr>
          <p:cNvSpPr txBox="1"/>
          <p:nvPr/>
        </p:nvSpPr>
        <p:spPr>
          <a:xfrm>
            <a:off x="8195394" y="1712031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GRU</a:t>
            </a:r>
            <a:endParaRPr kumimoji="1" lang="ko-Kore-KR" altLang="en-US" dirty="0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741EDF58-B6F9-7B46-AFBE-0F0464097075}"/>
              </a:ext>
            </a:extLst>
          </p:cNvPr>
          <p:cNvCxnSpPr>
            <a:stCxn id="20" idx="2"/>
            <a:endCxn id="21" idx="0"/>
          </p:cNvCxnSpPr>
          <p:nvPr/>
        </p:nvCxnSpPr>
        <p:spPr>
          <a:xfrm rot="5400000" flipH="1" flipV="1">
            <a:off x="4631778" y="977390"/>
            <a:ext cx="3153744" cy="4623026"/>
          </a:xfrm>
          <a:prstGeom prst="curvedConnector5">
            <a:avLst>
              <a:gd name="adj1" fmla="val -7249"/>
              <a:gd name="adj2" fmla="val 48000"/>
              <a:gd name="adj3" fmla="val 107249"/>
            </a:avLst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E2B9132-31CE-944C-AA85-420CF060DEBD}"/>
              </a:ext>
            </a:extLst>
          </p:cNvPr>
          <p:cNvCxnSpPr>
            <a:cxnSpLocks/>
          </p:cNvCxnSpPr>
          <p:nvPr/>
        </p:nvCxnSpPr>
        <p:spPr>
          <a:xfrm>
            <a:off x="2223328" y="4865775"/>
            <a:ext cx="0" cy="27772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6FD3478-9689-0747-9DD1-ECA6F7224CD3}"/>
              </a:ext>
            </a:extLst>
          </p:cNvPr>
          <p:cNvSpPr txBox="1"/>
          <p:nvPr/>
        </p:nvSpPr>
        <p:spPr>
          <a:xfrm>
            <a:off x="787400" y="5123967"/>
            <a:ext cx="3228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10</a:t>
            </a:r>
            <a:r>
              <a:rPr kumimoji="1" lang="ko-KR" altLang="en-US" sz="1200" dirty="0"/>
              <a:t>초에 총 </a:t>
            </a:r>
            <a:r>
              <a:rPr kumimoji="1" lang="en-US" altLang="ko-KR" sz="1200" dirty="0"/>
              <a:t>300</a:t>
            </a:r>
            <a:r>
              <a:rPr kumimoji="1" lang="ko-KR" altLang="en-US" sz="1200" dirty="0"/>
              <a:t>프레임에서 </a:t>
            </a:r>
            <a:r>
              <a:rPr kumimoji="1" lang="en-US" altLang="ko-KR" sz="1200" dirty="0"/>
              <a:t>feature</a:t>
            </a:r>
            <a:r>
              <a:rPr kumimoji="1" lang="ko-KR" altLang="en-US" sz="1200" dirty="0" err="1"/>
              <a:t>를</a:t>
            </a:r>
            <a:r>
              <a:rPr kumimoji="1" lang="ko-KR" altLang="en-US" sz="1200" dirty="0"/>
              <a:t> 가져옴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97689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76E82F-94D9-4F57-8314-CCDC1088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실패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614863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1600" dirty="0"/>
              <a:t>결과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" altLang="ko-KR" sz="1600" dirty="0" err="1"/>
              <a:t>github.com</a:t>
            </a:r>
            <a:r>
              <a:rPr lang="en" altLang="ko-KR" sz="1600" dirty="0"/>
              <a:t>/</a:t>
            </a:r>
            <a:r>
              <a:rPr lang="en" altLang="ko-KR" sz="1600" dirty="0" err="1"/>
              <a:t>Yonghyeon</a:t>
            </a:r>
            <a:r>
              <a:rPr lang="en" altLang="ko-KR" sz="1600" dirty="0"/>
              <a:t>-Choi/DL-project/blob/main/</a:t>
            </a:r>
            <a:r>
              <a:rPr lang="en-US" altLang="ko-KR" sz="1600" dirty="0"/>
              <a:t>02_result/</a:t>
            </a:r>
            <a:r>
              <a:rPr lang="en" altLang="ko-KR" sz="1600" dirty="0" err="1"/>
              <a:t>allFramesUsedFailed.txt</a:t>
            </a:r>
            <a:endParaRPr lang="ko-KR" altLang="en-US" sz="16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20" name="바닥글 개체 틀 19">
            <a:extLst>
              <a:ext uri="{FF2B5EF4-FFF2-40B4-BE49-F238E27FC236}">
                <a16:creationId xmlns:a16="http://schemas.microsoft.com/office/drawing/2014/main" id="{74E1F199-45BC-4FAD-B222-867AC061E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0146E9B-E992-4551-92A2-5F64CD1E565F}"/>
              </a:ext>
            </a:extLst>
          </p:cNvPr>
          <p:cNvSpPr txBox="1"/>
          <p:nvPr/>
        </p:nvSpPr>
        <p:spPr>
          <a:xfrm>
            <a:off x="11353799" y="6408107"/>
            <a:ext cx="4924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4/20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6F8CEF0D-03E0-B542-810D-81C66C96C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099" y="1349881"/>
            <a:ext cx="9321800" cy="270091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2B0E8F0-9F11-864E-8738-55A69D12ED4A}"/>
              </a:ext>
            </a:extLst>
          </p:cNvPr>
          <p:cNvSpPr txBox="1"/>
          <p:nvPr/>
        </p:nvSpPr>
        <p:spPr>
          <a:xfrm>
            <a:off x="2247895" y="4891154"/>
            <a:ext cx="7717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>
                <a:solidFill>
                  <a:srgbClr val="FF0000"/>
                </a:solidFill>
              </a:rPr>
              <a:t>InceptionV3 </a:t>
            </a:r>
            <a:r>
              <a:rPr kumimoji="1" lang="ko-KR" altLang="en-US" sz="1200" dirty="0">
                <a:solidFill>
                  <a:srgbClr val="FF0000"/>
                </a:solidFill>
              </a:rPr>
              <a:t>수행만 </a:t>
            </a:r>
            <a:r>
              <a:rPr kumimoji="1" lang="en-US" altLang="ko-KR" sz="1200" dirty="0">
                <a:solidFill>
                  <a:srgbClr val="FF0000"/>
                </a:solidFill>
              </a:rPr>
              <a:t>91</a:t>
            </a:r>
            <a:r>
              <a:rPr kumimoji="1" lang="ko-KR" altLang="en-US" sz="1200" dirty="0">
                <a:solidFill>
                  <a:srgbClr val="FF0000"/>
                </a:solidFill>
              </a:rPr>
              <a:t>시간</a:t>
            </a:r>
            <a:r>
              <a:rPr kumimoji="1" lang="en-US" altLang="ko-KR" sz="1200" dirty="0">
                <a:solidFill>
                  <a:srgbClr val="FF0000"/>
                </a:solidFill>
              </a:rPr>
              <a:t>(12</a:t>
            </a:r>
            <a:r>
              <a:rPr kumimoji="1" lang="ko-KR" altLang="en-US" sz="1200" dirty="0">
                <a:solidFill>
                  <a:srgbClr val="FF0000"/>
                </a:solidFill>
              </a:rPr>
              <a:t>월 </a:t>
            </a:r>
            <a:r>
              <a:rPr kumimoji="1" lang="en-US" altLang="ko-KR" sz="1200" dirty="0">
                <a:solidFill>
                  <a:srgbClr val="FF0000"/>
                </a:solidFill>
              </a:rPr>
              <a:t>14</a:t>
            </a:r>
            <a:r>
              <a:rPr kumimoji="1" lang="ko-KR" altLang="en-US" sz="1200" dirty="0">
                <a:solidFill>
                  <a:srgbClr val="FF0000"/>
                </a:solidFill>
              </a:rPr>
              <a:t>일 새벽 </a:t>
            </a:r>
            <a:r>
              <a:rPr kumimoji="1" lang="en-US" altLang="ko-KR" sz="1200" dirty="0">
                <a:solidFill>
                  <a:srgbClr val="FF0000"/>
                </a:solidFill>
              </a:rPr>
              <a:t>5</a:t>
            </a:r>
            <a:r>
              <a:rPr kumimoji="1" lang="ko-KR" altLang="en-US" sz="1200" dirty="0">
                <a:solidFill>
                  <a:srgbClr val="FF0000"/>
                </a:solidFill>
              </a:rPr>
              <a:t>시 종료</a:t>
            </a:r>
            <a:r>
              <a:rPr kumimoji="1" lang="en-US" altLang="ko-KR" sz="1200" dirty="0">
                <a:solidFill>
                  <a:srgbClr val="FF0000"/>
                </a:solidFill>
              </a:rPr>
              <a:t>)</a:t>
            </a:r>
          </a:p>
          <a:p>
            <a:r>
              <a:rPr kumimoji="1" lang="ko-KR" altLang="en-US" sz="1200" dirty="0">
                <a:solidFill>
                  <a:srgbClr val="FF0000"/>
                </a:solidFill>
              </a:rPr>
              <a:t>용량 </a:t>
            </a:r>
            <a:r>
              <a:rPr kumimoji="1" lang="en-US" altLang="ko-KR" sz="1200" dirty="0">
                <a:solidFill>
                  <a:srgbClr val="FF0000"/>
                </a:solidFill>
              </a:rPr>
              <a:t>11GB</a:t>
            </a:r>
            <a:r>
              <a:rPr kumimoji="1" lang="ko-KR" altLang="en-US" sz="1200" dirty="0">
                <a:solidFill>
                  <a:srgbClr val="FF0000"/>
                </a:solidFill>
              </a:rPr>
              <a:t>의 데이터셋으로 인해 </a:t>
            </a:r>
            <a:r>
              <a:rPr kumimoji="1" lang="en-US" altLang="ko-KR" sz="1200" dirty="0">
                <a:solidFill>
                  <a:srgbClr val="FF0000"/>
                </a:solidFill>
              </a:rPr>
              <a:t>docker container, 2080TI 2</a:t>
            </a:r>
            <a:r>
              <a:rPr kumimoji="1" lang="ko-KR" altLang="en-US" sz="1200" dirty="0">
                <a:solidFill>
                  <a:srgbClr val="FF0000"/>
                </a:solidFill>
              </a:rPr>
              <a:t>장인 환경에서도 </a:t>
            </a:r>
            <a:r>
              <a:rPr kumimoji="1" lang="en-US" altLang="ko-KR" sz="1200" dirty="0">
                <a:solidFill>
                  <a:srgbClr val="FF0000"/>
                </a:solidFill>
              </a:rPr>
              <a:t>GPU</a:t>
            </a:r>
            <a:r>
              <a:rPr kumimoji="1" lang="ko-KR" altLang="en-US" sz="1200" dirty="0">
                <a:solidFill>
                  <a:srgbClr val="FF0000"/>
                </a:solidFill>
              </a:rPr>
              <a:t> 메모리 부족으로 에러 발생</a:t>
            </a:r>
            <a:endParaRPr kumimoji="1" lang="en-US" altLang="ko-KR" sz="1200" dirty="0">
              <a:solidFill>
                <a:srgbClr val="FF0000"/>
              </a:solidFill>
            </a:endParaRPr>
          </a:p>
          <a:p>
            <a:r>
              <a:rPr kumimoji="1" lang="en-US" altLang="ko-KR" sz="1200" dirty="0">
                <a:solidFill>
                  <a:srgbClr val="FF0000"/>
                </a:solidFill>
              </a:rPr>
              <a:t>10</a:t>
            </a:r>
            <a:r>
              <a:rPr kumimoji="1" lang="ko-KR" altLang="en-US" sz="1200" dirty="0">
                <a:solidFill>
                  <a:srgbClr val="FF0000"/>
                </a:solidFill>
              </a:rPr>
              <a:t>초 영상에서 </a:t>
            </a:r>
            <a:r>
              <a:rPr kumimoji="1" lang="en-US" altLang="ko-KR" sz="1200" dirty="0">
                <a:solidFill>
                  <a:srgbClr val="FF0000"/>
                </a:solidFill>
              </a:rPr>
              <a:t>1</a:t>
            </a:r>
            <a:r>
              <a:rPr kumimoji="1" lang="ko-KR" altLang="en-US" sz="1200" dirty="0">
                <a:solidFill>
                  <a:srgbClr val="FF0000"/>
                </a:solidFill>
              </a:rPr>
              <a:t>초마다 </a:t>
            </a:r>
            <a:r>
              <a:rPr kumimoji="1" lang="en-US" altLang="ko-KR" sz="1200" dirty="0">
                <a:solidFill>
                  <a:srgbClr val="FF0000"/>
                </a:solidFill>
              </a:rPr>
              <a:t>10</a:t>
            </a:r>
            <a:r>
              <a:rPr kumimoji="1" lang="ko-KR" altLang="en-US" sz="1200" dirty="0">
                <a:solidFill>
                  <a:srgbClr val="FF0000"/>
                </a:solidFill>
              </a:rPr>
              <a:t>개의 프레임이 아닌 </a:t>
            </a:r>
            <a:r>
              <a:rPr kumimoji="1" lang="en-US" altLang="ko-KR" sz="1200" dirty="0">
                <a:solidFill>
                  <a:srgbClr val="FF0000"/>
                </a:solidFill>
              </a:rPr>
              <a:t>300</a:t>
            </a:r>
            <a:r>
              <a:rPr kumimoji="1" lang="ko-KR" altLang="en-US" sz="1200" dirty="0">
                <a:solidFill>
                  <a:srgbClr val="FF0000"/>
                </a:solidFill>
              </a:rPr>
              <a:t>개의 모든 프레임에서 </a:t>
            </a:r>
            <a:r>
              <a:rPr kumimoji="1" lang="en-US" altLang="ko-KR" sz="1200" dirty="0">
                <a:solidFill>
                  <a:srgbClr val="FF0000"/>
                </a:solidFill>
              </a:rPr>
              <a:t>feature</a:t>
            </a:r>
            <a:r>
              <a:rPr kumimoji="1" lang="ko-KR" altLang="en-US" sz="1200" dirty="0" err="1">
                <a:solidFill>
                  <a:srgbClr val="FF0000"/>
                </a:solidFill>
              </a:rPr>
              <a:t>를</a:t>
            </a:r>
            <a:r>
              <a:rPr kumimoji="1" lang="ko-KR" altLang="en-US" sz="1200" dirty="0">
                <a:solidFill>
                  <a:srgbClr val="FF0000"/>
                </a:solidFill>
              </a:rPr>
              <a:t> 가져오다 실패</a:t>
            </a:r>
            <a:endParaRPr kumimoji="1" lang="ko-Kore-KR" altLang="en-US" sz="1200" dirty="0">
              <a:solidFill>
                <a:srgbClr val="FF000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815A2D3-7E64-8242-8C0A-1A54B0E8B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4050794"/>
            <a:ext cx="10979150" cy="8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80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838700"/>
          </a:xfrm>
        </p:spPr>
        <p:txBody>
          <a:bodyPr>
            <a:normAutofit/>
          </a:bodyPr>
          <a:lstStyle/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1600" dirty="0"/>
              <a:t>전체 모델 참고</a:t>
            </a:r>
            <a:r>
              <a:rPr lang="en-US" altLang="ko-KR" sz="1600" dirty="0"/>
              <a:t> : keras.io/examples/vision/video_classification/</a:t>
            </a:r>
          </a:p>
          <a:p>
            <a:r>
              <a:rPr lang="ko-KR" altLang="en-US" sz="1600" dirty="0"/>
              <a:t>프로젝트 코드 </a:t>
            </a:r>
            <a:r>
              <a:rPr lang="en-US" altLang="ko-KR" sz="1600" dirty="0"/>
              <a:t>: github.com/Yonghyeon-Choi/DL-project/blob/main/video_classification.py</a:t>
            </a:r>
            <a:endParaRPr lang="ko-KR" altLang="en-US" sz="16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76E82F-94D9-4F57-8314-CCDC1088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하이퍼 파라미터 및 추가 사항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340BFB-CC64-4FDD-9F5A-C27BCE6EA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072" y="1446066"/>
            <a:ext cx="2259128" cy="2859821"/>
          </a:xfrm>
          <a:prstGeom prst="rect">
            <a:avLst/>
          </a:prstGeom>
        </p:spPr>
      </p:pic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47D0097F-3832-41D5-98EF-5D9FFD099619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51200" y="1562100"/>
            <a:ext cx="1257300" cy="1054100"/>
          </a:xfrm>
          <a:prstGeom prst="curvedConnector3">
            <a:avLst>
              <a:gd name="adj1" fmla="val 50000"/>
            </a:avLst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4875EE2-A259-420A-8819-293F715252BE}"/>
              </a:ext>
            </a:extLst>
          </p:cNvPr>
          <p:cNvSpPr txBox="1"/>
          <p:nvPr/>
        </p:nvSpPr>
        <p:spPr>
          <a:xfrm>
            <a:off x="4508500" y="1321356"/>
            <a:ext cx="5133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옵티마이저 </a:t>
            </a:r>
            <a:r>
              <a:rPr lang="en-US" altLang="ko-KR" dirty="0"/>
              <a:t>Adam</a:t>
            </a:r>
            <a:r>
              <a:rPr lang="ko-KR" altLang="en-US" dirty="0"/>
              <a:t>의 가장 좋다고 알려진 학습률</a:t>
            </a:r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07C294BA-C04F-4520-AF03-5AB48F7D4384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51200" y="1823482"/>
            <a:ext cx="1257300" cy="1054100"/>
          </a:xfrm>
          <a:prstGeom prst="curvedConnector3">
            <a:avLst>
              <a:gd name="adj1" fmla="val 50000"/>
            </a:avLst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816C44D-DA6F-42F1-A2D1-9E46D8637ED7}"/>
              </a:ext>
            </a:extLst>
          </p:cNvPr>
          <p:cNvSpPr txBox="1"/>
          <p:nvPr/>
        </p:nvSpPr>
        <p:spPr>
          <a:xfrm>
            <a:off x="4508500" y="1656836"/>
            <a:ext cx="7332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32, 64, 128, 256 </a:t>
            </a:r>
            <a:r>
              <a:rPr lang="ko-KR" altLang="en-US" dirty="0"/>
              <a:t>중 결과 가장 좋은 </a:t>
            </a:r>
            <a:r>
              <a:rPr lang="en-US" altLang="ko-KR" dirty="0"/>
              <a:t>64, </a:t>
            </a:r>
            <a:r>
              <a:rPr lang="ko-KR" altLang="en-US" dirty="0"/>
              <a:t>예제에서는 </a:t>
            </a:r>
            <a:r>
              <a:rPr lang="en-US" altLang="ko-KR" dirty="0"/>
              <a:t>default</a:t>
            </a:r>
            <a:r>
              <a:rPr lang="ko-KR" altLang="en-US" dirty="0"/>
              <a:t>값 </a:t>
            </a:r>
            <a:r>
              <a:rPr lang="en-US" altLang="ko-KR" dirty="0"/>
              <a:t>32 </a:t>
            </a:r>
            <a:r>
              <a:rPr lang="ko-KR" altLang="en-US" dirty="0"/>
              <a:t>지정</a:t>
            </a:r>
          </a:p>
        </p:txBody>
      </p:sp>
      <p:cxnSp>
        <p:nvCxnSpPr>
          <p:cNvPr id="17" name="연결선: 구부러짐 16">
            <a:extLst>
              <a:ext uri="{FF2B5EF4-FFF2-40B4-BE49-F238E27FC236}">
                <a16:creationId xmlns:a16="http://schemas.microsoft.com/office/drawing/2014/main" id="{EF97E1E4-F27E-4571-8C2F-73CFA46EBB5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51200" y="2114807"/>
            <a:ext cx="1257300" cy="1054100"/>
          </a:xfrm>
          <a:prstGeom prst="curvedConnector3">
            <a:avLst>
              <a:gd name="adj1" fmla="val 50000"/>
            </a:avLst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133B9BC-97BB-43A7-AC0E-481791460439}"/>
              </a:ext>
            </a:extLst>
          </p:cNvPr>
          <p:cNvSpPr txBox="1"/>
          <p:nvPr/>
        </p:nvSpPr>
        <p:spPr>
          <a:xfrm>
            <a:off x="4508500" y="1948163"/>
            <a:ext cx="6620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EarlyStopping </a:t>
            </a:r>
            <a:r>
              <a:rPr lang="ko-KR" altLang="en-US" dirty="0"/>
              <a:t>콜백 적용으로 </a:t>
            </a:r>
            <a:r>
              <a:rPr lang="en-US" altLang="ko-KR" dirty="0"/>
              <a:t>10~15 </a:t>
            </a:r>
            <a:r>
              <a:rPr lang="ko-KR" altLang="en-US" dirty="0"/>
              <a:t>정도</a:t>
            </a:r>
            <a:r>
              <a:rPr lang="en-US" altLang="ko-KR" dirty="0"/>
              <a:t>, </a:t>
            </a:r>
            <a:r>
              <a:rPr lang="ko-KR" altLang="en-US" dirty="0"/>
              <a:t>예제에서는 </a:t>
            </a:r>
            <a:r>
              <a:rPr lang="en-US" altLang="ko-KR" dirty="0"/>
              <a:t>10 </a:t>
            </a:r>
            <a:r>
              <a:rPr lang="ko-KR" altLang="en-US" dirty="0"/>
              <a:t>지정</a:t>
            </a:r>
          </a:p>
        </p:txBody>
      </p: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FBD6477E-5F9B-4E5C-933F-D396EBD19CD7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51200" y="2598178"/>
            <a:ext cx="1257300" cy="1054100"/>
          </a:xfrm>
          <a:prstGeom prst="curvedConnector3">
            <a:avLst>
              <a:gd name="adj1" fmla="val 50000"/>
            </a:avLst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BCF4A9B-3941-4479-B620-EEECC01F3B46}"/>
              </a:ext>
            </a:extLst>
          </p:cNvPr>
          <p:cNvSpPr txBox="1"/>
          <p:nvPr/>
        </p:nvSpPr>
        <p:spPr>
          <a:xfrm>
            <a:off x="4508500" y="2431534"/>
            <a:ext cx="497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640*360 </a:t>
            </a:r>
            <a:r>
              <a:rPr lang="ko-KR" altLang="en-US" dirty="0"/>
              <a:t>크기의 영상을 </a:t>
            </a:r>
            <a:r>
              <a:rPr lang="en-US" altLang="ko-KR" dirty="0"/>
              <a:t>299*299 </a:t>
            </a:r>
            <a:r>
              <a:rPr lang="ko-KR" altLang="en-US" dirty="0"/>
              <a:t>크기로 </a:t>
            </a:r>
            <a:r>
              <a:rPr lang="en-US" altLang="ko-KR" dirty="0"/>
              <a:t>resize</a:t>
            </a:r>
            <a:endParaRPr lang="ko-KR" altLang="en-US" dirty="0"/>
          </a:p>
        </p:txBody>
      </p: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8E00C0AE-E779-4082-9B34-210F1F00D098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51200" y="2889503"/>
            <a:ext cx="1257300" cy="1054100"/>
          </a:xfrm>
          <a:prstGeom prst="curvedConnector3">
            <a:avLst>
              <a:gd name="adj1" fmla="val 50000"/>
            </a:avLst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D8D7B31-DEF4-47E5-B8E2-D08A017042E5}"/>
              </a:ext>
            </a:extLst>
          </p:cNvPr>
          <p:cNvSpPr txBox="1"/>
          <p:nvPr/>
        </p:nvSpPr>
        <p:spPr>
          <a:xfrm>
            <a:off x="4508500" y="2722859"/>
            <a:ext cx="3847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</a:t>
            </a:r>
            <a:r>
              <a:rPr lang="ko-KR" altLang="en-US" dirty="0"/>
              <a:t>초 길이 영상에서 쓸 프레임의 수</a:t>
            </a:r>
          </a:p>
        </p:txBody>
      </p:sp>
      <p:cxnSp>
        <p:nvCxnSpPr>
          <p:cNvPr id="25" name="연결선: 구부러짐 24">
            <a:extLst>
              <a:ext uri="{FF2B5EF4-FFF2-40B4-BE49-F238E27FC236}">
                <a16:creationId xmlns:a16="http://schemas.microsoft.com/office/drawing/2014/main" id="{233EC9A7-75CD-4122-B4C8-52FD5056A9F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51200" y="3156206"/>
            <a:ext cx="1257300" cy="1054100"/>
          </a:xfrm>
          <a:prstGeom prst="curvedConnector3">
            <a:avLst>
              <a:gd name="adj1" fmla="val 50000"/>
            </a:avLst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56F0979-3044-4DE6-851C-06F2668E1315}"/>
              </a:ext>
            </a:extLst>
          </p:cNvPr>
          <p:cNvSpPr txBox="1"/>
          <p:nvPr/>
        </p:nvSpPr>
        <p:spPr>
          <a:xfrm>
            <a:off x="4508500" y="2989562"/>
            <a:ext cx="6279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InceptionV3</a:t>
            </a:r>
            <a:r>
              <a:rPr lang="ko-KR" altLang="en-US" dirty="0"/>
              <a:t>에서 초당 프레임 </a:t>
            </a:r>
            <a:r>
              <a:rPr lang="en-US" altLang="ko-KR" dirty="0"/>
              <a:t>2D</a:t>
            </a:r>
            <a:r>
              <a:rPr lang="ko-KR" altLang="en-US" dirty="0"/>
              <a:t>를 </a:t>
            </a:r>
            <a:r>
              <a:rPr lang="en-US" altLang="ko-KR" dirty="0"/>
              <a:t>1D</a:t>
            </a:r>
            <a:r>
              <a:rPr lang="ko-KR" altLang="en-US" dirty="0"/>
              <a:t>로 직렬화 할 사이즈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1B6C5A-CF52-437E-A7A2-721374DDD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062" y="3458953"/>
            <a:ext cx="4424637" cy="2121254"/>
          </a:xfrm>
          <a:prstGeom prst="rect">
            <a:avLst/>
          </a:prstGeom>
        </p:spPr>
      </p:pic>
      <p:cxnSp>
        <p:nvCxnSpPr>
          <p:cNvPr id="27" name="연결선: 구부러짐 26">
            <a:extLst>
              <a:ext uri="{FF2B5EF4-FFF2-40B4-BE49-F238E27FC236}">
                <a16:creationId xmlns:a16="http://schemas.microsoft.com/office/drawing/2014/main" id="{6B718FAF-68C0-4969-AA6C-926B7EFAD640}"/>
              </a:ext>
            </a:extLst>
          </p:cNvPr>
          <p:cNvCxnSpPr>
            <a:cxnSpLocks/>
          </p:cNvCxnSpPr>
          <p:nvPr/>
        </p:nvCxnSpPr>
        <p:spPr>
          <a:xfrm flipV="1">
            <a:off x="5499100" y="4184350"/>
            <a:ext cx="756962" cy="533950"/>
          </a:xfrm>
          <a:prstGeom prst="curvedConnector3">
            <a:avLst>
              <a:gd name="adj1" fmla="val 50000"/>
            </a:avLst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DCCA705-7345-4BCC-88ED-5C4F88CE3C25}"/>
              </a:ext>
            </a:extLst>
          </p:cNvPr>
          <p:cNvSpPr txBox="1"/>
          <p:nvPr/>
        </p:nvSpPr>
        <p:spPr>
          <a:xfrm>
            <a:off x="685800" y="4399727"/>
            <a:ext cx="4813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예제에서는 </a:t>
            </a:r>
            <a:r>
              <a:rPr lang="en-US" altLang="ko-KR" dirty="0"/>
              <a:t>validation_split </a:t>
            </a:r>
            <a:r>
              <a:rPr lang="ko-KR" altLang="en-US" dirty="0"/>
              <a:t>인수를 써 </a:t>
            </a:r>
            <a:br>
              <a:rPr lang="en-US" altLang="ko-KR" dirty="0"/>
            </a:br>
            <a:r>
              <a:rPr lang="en-US" altLang="ko-KR" dirty="0"/>
              <a:t>train </a:t>
            </a:r>
            <a:r>
              <a:rPr lang="ko-KR" altLang="en-US" dirty="0"/>
              <a:t>데이터의 </a:t>
            </a:r>
            <a:r>
              <a:rPr lang="en-US" altLang="ko-KR" dirty="0"/>
              <a:t>0.3</a:t>
            </a:r>
            <a:r>
              <a:rPr lang="ko-KR" altLang="en-US" dirty="0"/>
              <a:t>을 </a:t>
            </a:r>
            <a:r>
              <a:rPr lang="en-US" altLang="ko-KR" dirty="0"/>
              <a:t>validation set</a:t>
            </a:r>
            <a:r>
              <a:rPr lang="ko-KR" altLang="en-US" dirty="0"/>
              <a:t>으로 </a:t>
            </a:r>
            <a:br>
              <a:rPr lang="en-US" altLang="ko-KR" dirty="0"/>
            </a:br>
            <a:r>
              <a:rPr lang="ko-KR" altLang="en-US" dirty="0"/>
              <a:t>사용하였으나 과대적합 방지 위해 따로 지정</a:t>
            </a:r>
          </a:p>
        </p:txBody>
      </p:sp>
      <p:sp>
        <p:nvSpPr>
          <p:cNvPr id="33" name="바닥글 개체 틀 32">
            <a:extLst>
              <a:ext uri="{FF2B5EF4-FFF2-40B4-BE49-F238E27FC236}">
                <a16:creationId xmlns:a16="http://schemas.microsoft.com/office/drawing/2014/main" id="{740BA19D-D16E-43B1-8551-41F327023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150229-BEE8-4CE7-AACC-C74405472DC5}"/>
              </a:ext>
            </a:extLst>
          </p:cNvPr>
          <p:cNvSpPr txBox="1"/>
          <p:nvPr/>
        </p:nvSpPr>
        <p:spPr>
          <a:xfrm>
            <a:off x="11353799" y="6408107"/>
            <a:ext cx="4924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9/20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127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838700"/>
          </a:xfrm>
        </p:spPr>
        <p:txBody>
          <a:bodyPr>
            <a:normAutofit/>
          </a:bodyPr>
          <a:lstStyle/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1600" dirty="0"/>
              <a:t>전체 모델 참고</a:t>
            </a:r>
            <a:r>
              <a:rPr lang="en-US" altLang="ko-KR" sz="1600" dirty="0"/>
              <a:t> : keras.io/examples/vision/video_classification/</a:t>
            </a:r>
          </a:p>
          <a:p>
            <a:r>
              <a:rPr lang="ko-KR" altLang="en-US" sz="1600" dirty="0"/>
              <a:t>프로젝트 코드 </a:t>
            </a:r>
            <a:r>
              <a:rPr lang="en-US" altLang="ko-KR" sz="1600" dirty="0"/>
              <a:t>: github.com/Yonghyeon-Choi/DL-project/blob/main/video_classification.py</a:t>
            </a:r>
            <a:endParaRPr lang="ko-KR" altLang="en-US" sz="16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76E82F-94D9-4F57-8314-CCDC1088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하이퍼 파라미터 및 추가 사항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875EE2-A259-420A-8819-293F715252BE}"/>
              </a:ext>
            </a:extLst>
          </p:cNvPr>
          <p:cNvSpPr txBox="1"/>
          <p:nvPr/>
        </p:nvSpPr>
        <p:spPr>
          <a:xfrm>
            <a:off x="6096000" y="1914313"/>
            <a:ext cx="5423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하이퍼 파라미터 튜닝을 위해 </a:t>
            </a:r>
            <a:br>
              <a:rPr lang="en-US" altLang="ko-KR" dirty="0"/>
            </a:br>
            <a:r>
              <a:rPr lang="en-US" altLang="ko-KR" dirty="0"/>
              <a:t>matplolib</a:t>
            </a:r>
            <a:r>
              <a:rPr lang="ko-KR" altLang="en-US" dirty="0"/>
              <a:t> 패키지 사용</a:t>
            </a:r>
            <a:r>
              <a:rPr lang="en-US" altLang="ko-KR" dirty="0"/>
              <a:t>, history </a:t>
            </a:r>
            <a:r>
              <a:rPr lang="ko-KR" altLang="en-US" dirty="0"/>
              <a:t>그래프 그리기 추가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43AF79F-EA34-49C1-9344-28A045AE9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66" y="1914313"/>
            <a:ext cx="5077534" cy="3029373"/>
          </a:xfrm>
          <a:prstGeom prst="rect">
            <a:avLst/>
          </a:prstGeom>
        </p:spPr>
      </p:pic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C7AECBF-1FDE-4916-8C35-557756319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55872B-B8D4-4303-A737-206FAB31FAAD}"/>
              </a:ext>
            </a:extLst>
          </p:cNvPr>
          <p:cNvSpPr txBox="1"/>
          <p:nvPr/>
        </p:nvSpPr>
        <p:spPr>
          <a:xfrm>
            <a:off x="11272047" y="6408107"/>
            <a:ext cx="574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10/20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695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838700"/>
          </a:xfrm>
        </p:spPr>
        <p:txBody>
          <a:bodyPr>
            <a:normAutofit/>
          </a:bodyPr>
          <a:lstStyle/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1600" dirty="0"/>
              <a:t>전체 모델 참고</a:t>
            </a:r>
            <a:r>
              <a:rPr lang="en-US" altLang="ko-KR" sz="1600" dirty="0"/>
              <a:t> : keras.io/examples/vision/video_classification/</a:t>
            </a:r>
          </a:p>
          <a:p>
            <a:r>
              <a:rPr lang="ko-KR" altLang="en-US" sz="1600" dirty="0"/>
              <a:t>결과 </a:t>
            </a:r>
            <a:r>
              <a:rPr lang="en-US" altLang="ko-KR" sz="1600" dirty="0"/>
              <a:t>: github.com/Yonghyeon-Choi/DL-project/blob/main/02_result</a:t>
            </a:r>
            <a:endParaRPr lang="ko-KR" altLang="en-US" sz="16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76E82F-94D9-4F57-8314-CCDC1088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결과 분석 </a:t>
            </a:r>
            <a:r>
              <a:rPr lang="en-US" altLang="ko-KR" sz="3600" dirty="0"/>
              <a:t>– History </a:t>
            </a:r>
            <a:r>
              <a:rPr lang="ko-KR" altLang="en-US" sz="3600" dirty="0"/>
              <a:t>그래프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875EE2-A259-420A-8819-293F715252BE}"/>
              </a:ext>
            </a:extLst>
          </p:cNvPr>
          <p:cNvSpPr txBox="1"/>
          <p:nvPr/>
        </p:nvSpPr>
        <p:spPr>
          <a:xfrm>
            <a:off x="2288707" y="4492325"/>
            <a:ext cx="7614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넉넉하게 하이퍼 파라미터 지정하여 </a:t>
            </a:r>
            <a:br>
              <a:rPr lang="en-US" altLang="ko-KR" dirty="0"/>
            </a:br>
            <a:r>
              <a:rPr lang="ko-KR" altLang="en-US" dirty="0"/>
              <a:t>처음 학습은 결과를 빠르게 확인하고</a:t>
            </a:r>
            <a:r>
              <a:rPr lang="en-US" altLang="ko-KR" dirty="0"/>
              <a:t> </a:t>
            </a:r>
            <a:r>
              <a:rPr lang="ko-KR" altLang="en-US" dirty="0"/>
              <a:t>이후 튜닝을 위해 그래프를 살펴봄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D99150F-114D-40C2-9239-3315A36EA021}"/>
              </a:ext>
            </a:extLst>
          </p:cNvPr>
          <p:cNvGrpSpPr/>
          <p:nvPr/>
        </p:nvGrpSpPr>
        <p:grpSpPr>
          <a:xfrm>
            <a:off x="2605832" y="1765496"/>
            <a:ext cx="6980335" cy="2757167"/>
            <a:chOff x="1508757" y="1234434"/>
            <a:chExt cx="7909557" cy="312420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422D5C1-C1E3-48FA-A5C5-B4191BED99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68"/>
            <a:stretch/>
          </p:blipFill>
          <p:spPr>
            <a:xfrm>
              <a:off x="1508757" y="1234434"/>
              <a:ext cx="3817005" cy="31242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7833D71-98F9-4A8F-99A7-A9D6E8C6F7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9"/>
            <a:stretch/>
          </p:blipFill>
          <p:spPr>
            <a:xfrm>
              <a:off x="5418438" y="1234435"/>
              <a:ext cx="3999876" cy="3124200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9F77F4B-9376-49F2-B474-E2E62EF4E5FF}"/>
              </a:ext>
            </a:extLst>
          </p:cNvPr>
          <p:cNvSpPr txBox="1"/>
          <p:nvPr/>
        </p:nvSpPr>
        <p:spPr>
          <a:xfrm>
            <a:off x="1285807" y="1562100"/>
            <a:ext cx="9620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Batch</a:t>
            </a:r>
            <a:r>
              <a:rPr lang="ko-KR" altLang="en-US" dirty="0"/>
              <a:t> </a:t>
            </a:r>
            <a:r>
              <a:rPr lang="en-US" altLang="ko-KR" dirty="0"/>
              <a:t>size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64,</a:t>
            </a:r>
            <a:r>
              <a:rPr lang="ko-KR" altLang="en-US" dirty="0"/>
              <a:t> </a:t>
            </a:r>
            <a:r>
              <a:rPr lang="en-US" altLang="ko-KR" dirty="0"/>
              <a:t>Epoch : 100, Learning Rate : 0.001, Early Stopping : </a:t>
            </a:r>
            <a:r>
              <a:rPr lang="ko-KR" altLang="en-US" dirty="0"/>
              <a:t>미적용</a:t>
            </a:r>
            <a:r>
              <a:rPr lang="en-US" altLang="ko-KR" dirty="0"/>
              <a:t>, Seq Length : 1</a:t>
            </a:r>
            <a:endParaRPr lang="ko-KR" altLang="en-US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6EBCE5E4-E015-4BDE-B22C-557A32454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167CD8-F3D8-4CC2-BD1E-CD6C3681E060}"/>
              </a:ext>
            </a:extLst>
          </p:cNvPr>
          <p:cNvSpPr txBox="1"/>
          <p:nvPr/>
        </p:nvSpPr>
        <p:spPr>
          <a:xfrm>
            <a:off x="11272047" y="6408107"/>
            <a:ext cx="574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11/20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046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838700"/>
          </a:xfrm>
        </p:spPr>
        <p:txBody>
          <a:bodyPr>
            <a:normAutofit/>
          </a:bodyPr>
          <a:lstStyle/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1600" dirty="0"/>
              <a:t>전체 모델 참고</a:t>
            </a:r>
            <a:r>
              <a:rPr lang="en-US" altLang="ko-KR" sz="1600" dirty="0"/>
              <a:t> : keras.io/examples/vision/video_classification/</a:t>
            </a:r>
          </a:p>
          <a:p>
            <a:r>
              <a:rPr lang="ko-KR" altLang="en-US" sz="1600" dirty="0"/>
              <a:t>결과 </a:t>
            </a:r>
            <a:r>
              <a:rPr lang="en-US" altLang="ko-KR" sz="1600" dirty="0"/>
              <a:t>: github.com/Yonghyeon-Choi/DL-project/blob/main/02_result</a:t>
            </a:r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7215EA-AEE0-47C2-9D06-556099A8ED45}"/>
              </a:ext>
            </a:extLst>
          </p:cNvPr>
          <p:cNvSpPr txBox="1"/>
          <p:nvPr/>
        </p:nvSpPr>
        <p:spPr>
          <a:xfrm>
            <a:off x="614758" y="4479969"/>
            <a:ext cx="109624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Batch size =&gt;</a:t>
            </a:r>
            <a:r>
              <a:rPr lang="en-US" altLang="ko-KR" dirty="0"/>
              <a:t> </a:t>
            </a:r>
            <a:r>
              <a:rPr lang="en-US" altLang="ko-KR" b="1" i="1" dirty="0"/>
              <a:t>32, 64, 128, 256</a:t>
            </a:r>
            <a:r>
              <a:rPr lang="en-US" altLang="ko-KR" b="1" dirty="0"/>
              <a:t> </a:t>
            </a:r>
            <a:r>
              <a:rPr lang="ko-KR" altLang="en-US" dirty="0"/>
              <a:t>으로 변경하면서 결과가 좋은 방향으로 선택</a:t>
            </a:r>
            <a:endParaRPr lang="en-US" altLang="ko-KR" dirty="0"/>
          </a:p>
          <a:p>
            <a:pPr algn="ctr"/>
            <a:r>
              <a:rPr lang="en-US" altLang="ko-KR" b="1" dirty="0"/>
              <a:t>Epoch =&gt;</a:t>
            </a:r>
            <a:r>
              <a:rPr lang="en-US" altLang="ko-KR" dirty="0"/>
              <a:t> 10~20 </a:t>
            </a:r>
            <a:r>
              <a:rPr lang="ko-KR" altLang="en-US" dirty="0"/>
              <a:t>이상 증가 시 과대적합 일어나므로 </a:t>
            </a:r>
            <a:r>
              <a:rPr lang="en-US" altLang="ko-KR" b="1" i="1" dirty="0"/>
              <a:t>Early Stopping</a:t>
            </a:r>
            <a:r>
              <a:rPr lang="en-US" altLang="ko-KR" dirty="0"/>
              <a:t> </a:t>
            </a:r>
            <a:r>
              <a:rPr lang="ko-KR" altLang="en-US" dirty="0"/>
              <a:t>적용 필수</a:t>
            </a:r>
            <a:endParaRPr lang="en-US" altLang="ko-KR" dirty="0"/>
          </a:p>
          <a:p>
            <a:pPr algn="ctr"/>
            <a:r>
              <a:rPr lang="en-US" altLang="ko-KR" b="1" dirty="0"/>
              <a:t>Learning Rate =&gt;</a:t>
            </a:r>
            <a:r>
              <a:rPr lang="en-US" altLang="ko-KR" dirty="0"/>
              <a:t> Adam</a:t>
            </a:r>
            <a:r>
              <a:rPr lang="ko-KR" altLang="en-US" dirty="0"/>
              <a:t>에서 흔히 사용하는 </a:t>
            </a:r>
            <a:r>
              <a:rPr lang="en-US" altLang="ko-KR" b="1" i="1" dirty="0"/>
              <a:t>0.01, 0.001, 3e-4</a:t>
            </a:r>
            <a:r>
              <a:rPr lang="en-US" altLang="ko-KR" b="1" dirty="0"/>
              <a:t> </a:t>
            </a:r>
            <a:r>
              <a:rPr lang="ko-KR" altLang="en-US" dirty="0"/>
              <a:t>으로 변경하면서 결과가 좋은 방향 선택</a:t>
            </a:r>
            <a:endParaRPr lang="en-US" altLang="ko-KR" dirty="0"/>
          </a:p>
          <a:p>
            <a:pPr algn="ctr"/>
            <a:r>
              <a:rPr lang="en-US" altLang="ko-KR" b="1" dirty="0"/>
              <a:t>Seq Length =&gt;</a:t>
            </a:r>
            <a:r>
              <a:rPr lang="en-US" altLang="ko-KR" dirty="0"/>
              <a:t> 10</a:t>
            </a:r>
            <a:r>
              <a:rPr lang="ko-KR" altLang="en-US" dirty="0"/>
              <a:t>초 영상 중 </a:t>
            </a:r>
            <a:r>
              <a:rPr lang="en-US" altLang="ko-KR" dirty="0"/>
              <a:t>1</a:t>
            </a:r>
            <a:r>
              <a:rPr lang="ko-KR" altLang="en-US" dirty="0"/>
              <a:t>초만 사용했으므로 당연히 </a:t>
            </a:r>
            <a:r>
              <a:rPr lang="en-US" altLang="ko-KR" b="1" i="1" dirty="0"/>
              <a:t>10</a:t>
            </a:r>
            <a:r>
              <a:rPr lang="ko-KR" altLang="en-US" dirty="0"/>
              <a:t>으로 변경 필수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76E82F-94D9-4F57-8314-CCDC1088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결과 분석 </a:t>
            </a:r>
            <a:r>
              <a:rPr lang="en-US" altLang="ko-KR" sz="3600" dirty="0"/>
              <a:t>– History </a:t>
            </a:r>
            <a:r>
              <a:rPr lang="ko-KR" altLang="en-US" sz="3600" dirty="0"/>
              <a:t>그래프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D99150F-114D-40C2-9239-3315A36EA021}"/>
              </a:ext>
            </a:extLst>
          </p:cNvPr>
          <p:cNvGrpSpPr/>
          <p:nvPr/>
        </p:nvGrpSpPr>
        <p:grpSpPr>
          <a:xfrm>
            <a:off x="2605832" y="1765496"/>
            <a:ext cx="6980335" cy="2757167"/>
            <a:chOff x="1508757" y="1234434"/>
            <a:chExt cx="7909557" cy="312420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422D5C1-C1E3-48FA-A5C5-B4191BED99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68"/>
            <a:stretch/>
          </p:blipFill>
          <p:spPr>
            <a:xfrm>
              <a:off x="1508757" y="1234434"/>
              <a:ext cx="3817005" cy="31242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7833D71-98F9-4A8F-99A7-A9D6E8C6F7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9"/>
            <a:stretch/>
          </p:blipFill>
          <p:spPr>
            <a:xfrm>
              <a:off x="5418438" y="1234435"/>
              <a:ext cx="3999876" cy="3124200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9F77F4B-9376-49F2-B474-E2E62EF4E5FF}"/>
              </a:ext>
            </a:extLst>
          </p:cNvPr>
          <p:cNvSpPr txBox="1"/>
          <p:nvPr/>
        </p:nvSpPr>
        <p:spPr>
          <a:xfrm>
            <a:off x="1285807" y="1562100"/>
            <a:ext cx="9620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Batch</a:t>
            </a:r>
            <a:r>
              <a:rPr lang="ko-KR" altLang="en-US" dirty="0"/>
              <a:t> </a:t>
            </a:r>
            <a:r>
              <a:rPr lang="en-US" altLang="ko-KR" dirty="0"/>
              <a:t>size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64,</a:t>
            </a:r>
            <a:r>
              <a:rPr lang="ko-KR" altLang="en-US" dirty="0"/>
              <a:t> </a:t>
            </a:r>
            <a:r>
              <a:rPr lang="en-US" altLang="ko-KR" dirty="0"/>
              <a:t>Epoch : 100, Learning Rate : 0.001, Early Stopping : </a:t>
            </a:r>
            <a:r>
              <a:rPr lang="ko-KR" altLang="en-US" dirty="0"/>
              <a:t>미적용</a:t>
            </a:r>
            <a:r>
              <a:rPr lang="en-US" altLang="ko-KR" dirty="0"/>
              <a:t>, Seq Length : 1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328086-72DC-4AEC-B960-19D3E6FF2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39CB8B-5238-477A-B011-12D49557078E}"/>
              </a:ext>
            </a:extLst>
          </p:cNvPr>
          <p:cNvSpPr txBox="1"/>
          <p:nvPr/>
        </p:nvSpPr>
        <p:spPr>
          <a:xfrm>
            <a:off x="11272048" y="6408107"/>
            <a:ext cx="574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12/21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930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838700"/>
          </a:xfrm>
        </p:spPr>
        <p:txBody>
          <a:bodyPr>
            <a:normAutofit/>
          </a:bodyPr>
          <a:lstStyle/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1600" dirty="0"/>
              <a:t>전체 모델 참고</a:t>
            </a:r>
            <a:r>
              <a:rPr lang="en-US" altLang="ko-KR" sz="1600" dirty="0"/>
              <a:t> : keras.io/examples/vision/video_classification/</a:t>
            </a:r>
          </a:p>
          <a:p>
            <a:r>
              <a:rPr lang="ko-KR" altLang="en-US" sz="1600" dirty="0"/>
              <a:t>결과 </a:t>
            </a:r>
            <a:r>
              <a:rPr lang="en-US" altLang="ko-KR" sz="1600" dirty="0"/>
              <a:t>: github.com/Yonghyeon-Choi/DL-project/blob/main/02_result</a:t>
            </a:r>
            <a:endParaRPr lang="ko-KR" altLang="en-US" sz="16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2DCB3EC-0DBB-42F5-9816-B22F2D100151}"/>
              </a:ext>
            </a:extLst>
          </p:cNvPr>
          <p:cNvGrpSpPr/>
          <p:nvPr/>
        </p:nvGrpSpPr>
        <p:grpSpPr>
          <a:xfrm>
            <a:off x="2605832" y="1759740"/>
            <a:ext cx="6992628" cy="2768678"/>
            <a:chOff x="2605832" y="1759740"/>
            <a:chExt cx="6992628" cy="276867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FFAE8-0A43-41BC-A37E-D42776F3DF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44"/>
            <a:stretch/>
          </p:blipFill>
          <p:spPr>
            <a:xfrm>
              <a:off x="2605832" y="1765496"/>
              <a:ext cx="3442800" cy="276292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43A085C-7A24-4AA6-B61D-B03A3DE06C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9"/>
            <a:stretch/>
          </p:blipFill>
          <p:spPr>
            <a:xfrm>
              <a:off x="6048632" y="1759740"/>
              <a:ext cx="3549828" cy="2768678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476E82F-94D9-4F57-8314-CCDC1088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결과 분석 </a:t>
            </a:r>
            <a:r>
              <a:rPr lang="en-US" altLang="ko-KR" sz="3600" dirty="0"/>
              <a:t>– History </a:t>
            </a:r>
            <a:r>
              <a:rPr lang="ko-KR" altLang="en-US" sz="3600" dirty="0"/>
              <a:t>그래프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01D5FD-BD0A-4500-B346-2C546BDC0909}"/>
              </a:ext>
            </a:extLst>
          </p:cNvPr>
          <p:cNvSpPr txBox="1"/>
          <p:nvPr/>
        </p:nvSpPr>
        <p:spPr>
          <a:xfrm>
            <a:off x="3398797" y="1562100"/>
            <a:ext cx="5394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최종 정확도 그래프</a:t>
            </a:r>
            <a:r>
              <a:rPr lang="en-US" altLang="ko-KR" dirty="0"/>
              <a:t>, </a:t>
            </a:r>
            <a:r>
              <a:rPr lang="ko-KR" altLang="en-US" dirty="0"/>
              <a:t>손실 그래프</a:t>
            </a:r>
            <a:r>
              <a:rPr lang="en-US" altLang="ko-KR" dirty="0"/>
              <a:t>, </a:t>
            </a:r>
            <a:r>
              <a:rPr lang="ko-KR" altLang="en-US" dirty="0"/>
              <a:t>하이퍼 파라미터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41FA442-44C1-42A4-B696-1E365C334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888" y="3373395"/>
            <a:ext cx="1556573" cy="1970460"/>
          </a:xfrm>
          <a:prstGeom prst="rect">
            <a:avLst/>
          </a:prstGeom>
        </p:spPr>
      </p:pic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8D0E6E09-6CBF-49CC-BBC1-F5A5D61D46D0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>
            <a:off x="1937203" y="4528418"/>
            <a:ext cx="1145637" cy="253718"/>
          </a:xfrm>
          <a:prstGeom prst="curvedConnector3">
            <a:avLst>
              <a:gd name="adj1" fmla="val 50000"/>
            </a:avLst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D122F6D-0293-4EEC-ACF7-8D401CD3980F}"/>
              </a:ext>
            </a:extLst>
          </p:cNvPr>
          <p:cNvSpPr txBox="1"/>
          <p:nvPr/>
        </p:nvSpPr>
        <p:spPr>
          <a:xfrm>
            <a:off x="3082839" y="4597470"/>
            <a:ext cx="4044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EarlyStopping </a:t>
            </a:r>
            <a:r>
              <a:rPr lang="ko-KR" altLang="en-US" dirty="0"/>
              <a:t>콜백 적용</a:t>
            </a:r>
            <a:r>
              <a:rPr lang="en-US" altLang="ko-KR" dirty="0"/>
              <a:t>, </a:t>
            </a:r>
            <a:r>
              <a:rPr lang="ko-KR" altLang="en-US" dirty="0"/>
              <a:t>실제 </a:t>
            </a:r>
            <a:r>
              <a:rPr lang="en-US" altLang="ko-KR" dirty="0"/>
              <a:t>10~15</a:t>
            </a:r>
            <a:endParaRPr lang="ko-KR" altLang="en-US" dirty="0"/>
          </a:p>
        </p:txBody>
      </p:sp>
      <p:sp>
        <p:nvSpPr>
          <p:cNvPr id="25" name="바닥글 개체 틀 24">
            <a:extLst>
              <a:ext uri="{FF2B5EF4-FFF2-40B4-BE49-F238E27FC236}">
                <a16:creationId xmlns:a16="http://schemas.microsoft.com/office/drawing/2014/main" id="{D7CF35E4-CEFE-44F4-A4A4-50BA2CC55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3B019E-FCAB-4E4B-9E53-B18CF11C9676}"/>
              </a:ext>
            </a:extLst>
          </p:cNvPr>
          <p:cNvSpPr txBox="1"/>
          <p:nvPr/>
        </p:nvSpPr>
        <p:spPr>
          <a:xfrm>
            <a:off x="11272048" y="6408107"/>
            <a:ext cx="574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13/21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29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614863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1600" dirty="0"/>
              <a:t>결과 </a:t>
            </a:r>
            <a:r>
              <a:rPr lang="en-US" altLang="ko-KR" sz="1600" dirty="0"/>
              <a:t>: github.com/Yonghyeon-Choi/DL-project/blob/main/02_result/bat64seq10-1/batch64seq10.txt</a:t>
            </a:r>
            <a:endParaRPr lang="ko-KR" altLang="en-US" sz="16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A23025-AB36-4CC9-A8E5-420918A5A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2099"/>
            <a:ext cx="10515600" cy="7270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6F0F7B-DF65-4E74-B90B-6D4743E1C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16738"/>
            <a:ext cx="2299328" cy="15694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72AF287-E634-49F0-87E3-35B875DB8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2919" y="2316737"/>
            <a:ext cx="2529131" cy="15694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1BDC06D-B7E0-440E-A1B5-CA81F0731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9020" y="2316736"/>
            <a:ext cx="2659087" cy="15694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787288C-4FC9-4EB8-BA74-3AE371E39D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869531"/>
            <a:ext cx="2629095" cy="156946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208967F-0EA5-4C31-9EC1-BB410D97DE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7415" y="3886197"/>
            <a:ext cx="2299329" cy="155279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49F629A-F371-492A-9681-613A659DA9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3071" y="3858609"/>
            <a:ext cx="2534532" cy="158038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EEC38AB-B545-44BF-8440-C93DFEFD7274}"/>
              </a:ext>
            </a:extLst>
          </p:cNvPr>
          <p:cNvSpPr/>
          <p:nvPr/>
        </p:nvSpPr>
        <p:spPr>
          <a:xfrm>
            <a:off x="876375" y="1931987"/>
            <a:ext cx="2581040" cy="31274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2F7BB67-7AAF-4F1F-B0F3-63D8B0735628}"/>
              </a:ext>
            </a:extLst>
          </p:cNvPr>
          <p:cNvSpPr/>
          <p:nvPr/>
        </p:nvSpPr>
        <p:spPr>
          <a:xfrm>
            <a:off x="3214396" y="2530447"/>
            <a:ext cx="1106323" cy="35485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977D249-EBFF-4BB8-8172-DA06343B2AB8}"/>
              </a:ext>
            </a:extLst>
          </p:cNvPr>
          <p:cNvSpPr/>
          <p:nvPr/>
        </p:nvSpPr>
        <p:spPr>
          <a:xfrm>
            <a:off x="5756744" y="2528915"/>
            <a:ext cx="1125970" cy="35638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D80E804-FC61-49EA-824D-7A652D05F562}"/>
              </a:ext>
            </a:extLst>
          </p:cNvPr>
          <p:cNvSpPr/>
          <p:nvPr/>
        </p:nvSpPr>
        <p:spPr>
          <a:xfrm>
            <a:off x="979348" y="4076991"/>
            <a:ext cx="1125970" cy="35638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63CA7B-9E8C-4514-B738-1A0B88D51053}"/>
              </a:ext>
            </a:extLst>
          </p:cNvPr>
          <p:cNvSpPr/>
          <p:nvPr/>
        </p:nvSpPr>
        <p:spPr>
          <a:xfrm>
            <a:off x="3580358" y="4076991"/>
            <a:ext cx="1125970" cy="35638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2E6DFBA-C362-4944-92EE-2F12571685B5}"/>
              </a:ext>
            </a:extLst>
          </p:cNvPr>
          <p:cNvSpPr/>
          <p:nvPr/>
        </p:nvSpPr>
        <p:spPr>
          <a:xfrm>
            <a:off x="5869807" y="4076991"/>
            <a:ext cx="1125970" cy="35638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49E36E1-F021-4F01-926B-ABC1673F3462}"/>
              </a:ext>
            </a:extLst>
          </p:cNvPr>
          <p:cNvSpPr/>
          <p:nvPr/>
        </p:nvSpPr>
        <p:spPr>
          <a:xfrm>
            <a:off x="979348" y="2539296"/>
            <a:ext cx="1125970" cy="35638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A43E6C02-329C-4527-89E7-14DB48DDA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결과 분석</a:t>
            </a:r>
          </a:p>
        </p:txBody>
      </p:sp>
      <p:cxnSp>
        <p:nvCxnSpPr>
          <p:cNvPr id="29" name="연결선: 구부러짐 28">
            <a:extLst>
              <a:ext uri="{FF2B5EF4-FFF2-40B4-BE49-F238E27FC236}">
                <a16:creationId xmlns:a16="http://schemas.microsoft.com/office/drawing/2014/main" id="{4861E580-CEED-4F40-BD8B-2A08D83F637F}"/>
              </a:ext>
            </a:extLst>
          </p:cNvPr>
          <p:cNvCxnSpPr>
            <a:cxnSpLocks/>
            <a:stCxn id="30" idx="1"/>
          </p:cNvCxnSpPr>
          <p:nvPr/>
        </p:nvCxnSpPr>
        <p:spPr>
          <a:xfrm rot="10800000">
            <a:off x="3534037" y="2097549"/>
            <a:ext cx="5072273" cy="1294061"/>
          </a:xfrm>
          <a:prstGeom prst="curvedConnector3">
            <a:avLst>
              <a:gd name="adj1" fmla="val 50000"/>
            </a:avLst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2BAF397-88CB-4089-9BA4-946236F5FED2}"/>
              </a:ext>
            </a:extLst>
          </p:cNvPr>
          <p:cNvSpPr txBox="1"/>
          <p:nvPr/>
        </p:nvSpPr>
        <p:spPr>
          <a:xfrm>
            <a:off x="8606309" y="3068443"/>
            <a:ext cx="2699457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어떤 데이터가 정확도</a:t>
            </a:r>
            <a:endParaRPr lang="en-US" altLang="ko-KR" dirty="0"/>
          </a:p>
          <a:p>
            <a:r>
              <a:rPr lang="en-US" altLang="ko-KR" dirty="0"/>
              <a:t>10%</a:t>
            </a:r>
            <a:r>
              <a:rPr lang="ko-KR" altLang="en-US" dirty="0"/>
              <a:t>를 깎는 것인가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5D601BC1-0C01-45AE-A39D-9E12CF0F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E1AEAB3-EDA2-4C99-97B1-307954375C85}"/>
              </a:ext>
            </a:extLst>
          </p:cNvPr>
          <p:cNvSpPr txBox="1"/>
          <p:nvPr/>
        </p:nvSpPr>
        <p:spPr>
          <a:xfrm>
            <a:off x="11272048" y="6408107"/>
            <a:ext cx="574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14/21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319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749800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1600" dirty="0"/>
              <a:t>Best</a:t>
            </a:r>
            <a:r>
              <a:rPr lang="ko-KR" altLang="en-US" sz="1600" dirty="0"/>
              <a:t> </a:t>
            </a:r>
            <a:r>
              <a:rPr lang="en-US" altLang="ko-KR" sz="1600" dirty="0"/>
              <a:t>case</a:t>
            </a:r>
            <a:r>
              <a:rPr lang="ko-KR" altLang="en-US" sz="1600" dirty="0"/>
              <a:t> </a:t>
            </a:r>
            <a:r>
              <a:rPr lang="en-US" altLang="ko-KR" sz="1600" dirty="0"/>
              <a:t>: github.com/Yonghyeon-Choi/DL-project/blob/main/03_heatMap/bestCase.txt</a:t>
            </a:r>
          </a:p>
          <a:p>
            <a:r>
              <a:rPr lang="en-US" altLang="ko-KR" sz="1600" dirty="0"/>
              <a:t>Best case cut image : github.com/Yonghyeon-Choi/DL-project/tree/main/03_heatMap/bestCaseCut</a:t>
            </a:r>
            <a:endParaRPr lang="ko-KR" altLang="en-US" sz="16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A43E6C02-329C-4527-89E7-14DB48DDA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결과 분석 </a:t>
            </a:r>
            <a:r>
              <a:rPr lang="en-US" altLang="ko-KR" sz="3600" dirty="0"/>
              <a:t>– Best case</a:t>
            </a:r>
            <a:endParaRPr lang="ko-KR" altLang="en-US" sz="3600" dirty="0"/>
          </a:p>
        </p:txBody>
      </p:sp>
      <p:pic>
        <p:nvPicPr>
          <p:cNvPr id="5" name="그림 4" descr="사람, 여자, 닫기, 머리카락이(가) 표시된 사진&#10;&#10;자동 생성된 설명">
            <a:extLst>
              <a:ext uri="{FF2B5EF4-FFF2-40B4-BE49-F238E27FC236}">
                <a16:creationId xmlns:a16="http://schemas.microsoft.com/office/drawing/2014/main" id="{C8F3B9A9-6272-451C-8FDC-FBC770ED2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465" y="1371601"/>
            <a:ext cx="1714500" cy="1714500"/>
          </a:xfrm>
          <a:prstGeom prst="rect">
            <a:avLst/>
          </a:prstGeom>
        </p:spPr>
      </p:pic>
      <p:pic>
        <p:nvPicPr>
          <p:cNvPr id="8" name="그림 7" descr="음식, 플레이트, 그릇, 닫기이(가) 표시된 사진&#10;&#10;자동 생성된 설명">
            <a:extLst>
              <a:ext uri="{FF2B5EF4-FFF2-40B4-BE49-F238E27FC236}">
                <a16:creationId xmlns:a16="http://schemas.microsoft.com/office/drawing/2014/main" id="{D0BFE201-1580-4CE5-9B54-AA7CFB1CC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697" y="1371602"/>
            <a:ext cx="1714500" cy="1714500"/>
          </a:xfrm>
          <a:prstGeom prst="rect">
            <a:avLst/>
          </a:prstGeom>
        </p:spPr>
      </p:pic>
      <p:pic>
        <p:nvPicPr>
          <p:cNvPr id="12" name="그림 11" descr="텍스트, 잔디, 경기장이(가) 표시된 사진&#10;&#10;자동 생성된 설명">
            <a:extLst>
              <a:ext uri="{FF2B5EF4-FFF2-40B4-BE49-F238E27FC236}">
                <a16:creationId xmlns:a16="http://schemas.microsoft.com/office/drawing/2014/main" id="{C5BD1B57-73E7-4232-BE52-442FC4A9F3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929" y="1371601"/>
            <a:ext cx="1714501" cy="1714501"/>
          </a:xfrm>
          <a:prstGeom prst="rect">
            <a:avLst/>
          </a:prstGeom>
        </p:spPr>
      </p:pic>
      <p:pic>
        <p:nvPicPr>
          <p:cNvPr id="16" name="그림 15" descr="사람, 실내, 손이(가) 표시된 사진&#10;&#10;자동 생성된 설명">
            <a:extLst>
              <a:ext uri="{FF2B5EF4-FFF2-40B4-BE49-F238E27FC236}">
                <a16:creationId xmlns:a16="http://schemas.microsoft.com/office/drawing/2014/main" id="{55DD3A78-C37E-4CFA-8344-1784FFBDE3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496" y="3086102"/>
            <a:ext cx="1714500" cy="1714500"/>
          </a:xfrm>
          <a:prstGeom prst="rect">
            <a:avLst/>
          </a:prstGeom>
        </p:spPr>
      </p:pic>
      <p:pic>
        <p:nvPicPr>
          <p:cNvPr id="20" name="그림 19" descr="실외, 잔디, 소이(가) 표시된 사진&#10;&#10;자동 생성된 설명">
            <a:extLst>
              <a:ext uri="{FF2B5EF4-FFF2-40B4-BE49-F238E27FC236}">
                <a16:creationId xmlns:a16="http://schemas.microsoft.com/office/drawing/2014/main" id="{5405D44F-8584-44AA-B3D4-100418830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936" y="3086102"/>
            <a:ext cx="1714500" cy="17145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8AE387D-7C8B-48E0-8D9F-8DFF39F10B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929" y="3086102"/>
            <a:ext cx="1714500" cy="17145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6FD3555-8497-46B0-BAF2-004BA24D37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3127" y="365125"/>
            <a:ext cx="2944507" cy="527121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D396F2C-CAFF-4D41-ACF3-BE0163789DEB}"/>
              </a:ext>
            </a:extLst>
          </p:cNvPr>
          <p:cNvSpPr txBox="1"/>
          <p:nvPr/>
        </p:nvSpPr>
        <p:spPr>
          <a:xfrm>
            <a:off x="1593721" y="4926568"/>
            <a:ext cx="5058930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카테고리 별 분류가 상위 </a:t>
            </a:r>
            <a:r>
              <a:rPr lang="en-US" altLang="ko-KR" dirty="0"/>
              <a:t>1</a:t>
            </a:r>
            <a:r>
              <a:rPr lang="ko-KR" altLang="en-US" dirty="0"/>
              <a:t>등 정지 영상의 결과</a:t>
            </a:r>
            <a:endParaRPr lang="en-US" altLang="ko-KR" dirty="0"/>
          </a:p>
          <a:p>
            <a:pPr algn="ctr"/>
            <a:r>
              <a:rPr lang="en-US" altLang="ko-KR" b="1" dirty="0"/>
              <a:t>Best</a:t>
            </a:r>
            <a:r>
              <a:rPr lang="ko-KR" altLang="en-US" b="1" dirty="0"/>
              <a:t> </a:t>
            </a:r>
            <a:r>
              <a:rPr lang="en-US" altLang="ko-KR" b="1" dirty="0"/>
              <a:t>case</a:t>
            </a:r>
            <a:endParaRPr lang="ko-KR" altLang="en-US" b="1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AF9115C-DCC2-41F4-9182-7AF49C8318D4}"/>
              </a:ext>
            </a:extLst>
          </p:cNvPr>
          <p:cNvSpPr/>
          <p:nvPr/>
        </p:nvSpPr>
        <p:spPr>
          <a:xfrm>
            <a:off x="7553142" y="558012"/>
            <a:ext cx="637973" cy="20192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018BD1D-12E1-404C-9233-20FB9D581834}"/>
              </a:ext>
            </a:extLst>
          </p:cNvPr>
          <p:cNvSpPr/>
          <p:nvPr/>
        </p:nvSpPr>
        <p:spPr>
          <a:xfrm>
            <a:off x="7539625" y="1360171"/>
            <a:ext cx="637973" cy="20192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EBE14BD-06ED-4F1B-B4AF-9266C6C19737}"/>
              </a:ext>
            </a:extLst>
          </p:cNvPr>
          <p:cNvSpPr/>
          <p:nvPr/>
        </p:nvSpPr>
        <p:spPr>
          <a:xfrm>
            <a:off x="7519675" y="2263294"/>
            <a:ext cx="637973" cy="20192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6D91F9-287A-4496-A3A7-D727B376B9C2}"/>
              </a:ext>
            </a:extLst>
          </p:cNvPr>
          <p:cNvSpPr/>
          <p:nvPr/>
        </p:nvSpPr>
        <p:spPr>
          <a:xfrm>
            <a:off x="7533192" y="3143766"/>
            <a:ext cx="637973" cy="20192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3E28DD3-B9F5-4B75-9D0F-980A2F6A530E}"/>
              </a:ext>
            </a:extLst>
          </p:cNvPr>
          <p:cNvSpPr/>
          <p:nvPr/>
        </p:nvSpPr>
        <p:spPr>
          <a:xfrm>
            <a:off x="7538210" y="4046889"/>
            <a:ext cx="637973" cy="20192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46C243E-E468-491F-9D0C-B3ADF054FE1C}"/>
              </a:ext>
            </a:extLst>
          </p:cNvPr>
          <p:cNvSpPr/>
          <p:nvPr/>
        </p:nvSpPr>
        <p:spPr>
          <a:xfrm>
            <a:off x="7519675" y="4950012"/>
            <a:ext cx="637973" cy="20192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바닥글 개체 틀 41">
            <a:extLst>
              <a:ext uri="{FF2B5EF4-FFF2-40B4-BE49-F238E27FC236}">
                <a16:creationId xmlns:a16="http://schemas.microsoft.com/office/drawing/2014/main" id="{CD648196-CFD3-4D08-BC93-A11E50F86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A31132C-BD52-48B7-ABF1-4D7A319ECA93}"/>
              </a:ext>
            </a:extLst>
          </p:cNvPr>
          <p:cNvSpPr txBox="1"/>
          <p:nvPr/>
        </p:nvSpPr>
        <p:spPr>
          <a:xfrm>
            <a:off x="11272048" y="6408107"/>
            <a:ext cx="574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15/21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138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76E82F-94D9-4F57-8314-CCDC1088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614863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주제</a:t>
            </a:r>
            <a:endParaRPr lang="en-US" altLang="ko-KR" dirty="0"/>
          </a:p>
          <a:p>
            <a:r>
              <a:rPr lang="ko-KR" altLang="en-US" dirty="0"/>
              <a:t>결과</a:t>
            </a:r>
            <a:endParaRPr lang="en-US" altLang="ko-KR" dirty="0"/>
          </a:p>
          <a:p>
            <a:r>
              <a:rPr lang="ko-KR" altLang="en-US" dirty="0" err="1"/>
              <a:t>데이터셋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전처리</a:t>
            </a:r>
            <a:endParaRPr lang="en-US" altLang="ko-KR" dirty="0"/>
          </a:p>
          <a:p>
            <a:r>
              <a:rPr lang="ko-KR" altLang="en-US" dirty="0"/>
              <a:t>모델</a:t>
            </a:r>
            <a:endParaRPr lang="en-US" altLang="ko-KR" dirty="0"/>
          </a:p>
          <a:p>
            <a:pPr lvl="1"/>
            <a:r>
              <a:rPr lang="en-US" altLang="ko-KR" dirty="0"/>
              <a:t>CNN - InceptionV3</a:t>
            </a:r>
          </a:p>
          <a:p>
            <a:pPr lvl="1"/>
            <a:r>
              <a:rPr lang="en-US" altLang="ko-KR" dirty="0"/>
              <a:t>RNN – GRU</a:t>
            </a:r>
          </a:p>
          <a:p>
            <a:pPr lvl="1"/>
            <a:r>
              <a:rPr lang="ko-KR" altLang="en-US" dirty="0"/>
              <a:t>전체 구조</a:t>
            </a:r>
            <a:endParaRPr lang="en-US" altLang="ko-KR" dirty="0"/>
          </a:p>
          <a:p>
            <a:pPr lvl="1"/>
            <a:r>
              <a:rPr lang="ko-KR" altLang="en-US" dirty="0"/>
              <a:t>하이퍼 파라미터 및 추가사항</a:t>
            </a:r>
            <a:endParaRPr lang="en-US" altLang="ko-KR" dirty="0"/>
          </a:p>
          <a:p>
            <a:r>
              <a:rPr lang="ko-KR" altLang="en-US" dirty="0"/>
              <a:t>결과 분석</a:t>
            </a:r>
            <a:endParaRPr lang="en-US" altLang="ko-KR" dirty="0"/>
          </a:p>
          <a:p>
            <a:pPr lvl="1"/>
            <a:r>
              <a:rPr lang="en-US" altLang="ko-KR" dirty="0"/>
              <a:t>History </a:t>
            </a:r>
            <a:r>
              <a:rPr lang="ko-KR" altLang="en-US" dirty="0"/>
              <a:t>그래프</a:t>
            </a:r>
            <a:endParaRPr lang="en-US" altLang="ko-KR" dirty="0"/>
          </a:p>
          <a:p>
            <a:pPr lvl="1"/>
            <a:r>
              <a:rPr lang="en-US" altLang="ko-KR" dirty="0"/>
              <a:t>Heatmap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1B41212-BE13-4651-93BA-87EC24701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7CE785-65E8-4532-8E5F-47008A06B8FC}"/>
              </a:ext>
            </a:extLst>
          </p:cNvPr>
          <p:cNvSpPr txBox="1"/>
          <p:nvPr/>
        </p:nvSpPr>
        <p:spPr>
          <a:xfrm>
            <a:off x="11353800" y="6408107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2/20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576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749800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1600" dirty="0"/>
              <a:t>Worst</a:t>
            </a:r>
            <a:r>
              <a:rPr lang="ko-KR" altLang="en-US" sz="1600" dirty="0"/>
              <a:t> </a:t>
            </a:r>
            <a:r>
              <a:rPr lang="en-US" altLang="ko-KR" sz="1600" dirty="0"/>
              <a:t>case</a:t>
            </a:r>
            <a:r>
              <a:rPr lang="ko-KR" altLang="en-US" sz="1600" dirty="0"/>
              <a:t> </a:t>
            </a:r>
            <a:r>
              <a:rPr lang="en-US" altLang="ko-KR" sz="1600" dirty="0"/>
              <a:t>: github.com/Yonghyeon-Choi/DL-project/blob/main/03_heatMap/WorstCase.txt</a:t>
            </a:r>
          </a:p>
          <a:p>
            <a:r>
              <a:rPr lang="en-US" altLang="ko-KR" sz="1600" dirty="0"/>
              <a:t>Worst case cut image : github.com/Yonghyeon-Choi/DL-project/tree/main/03_heatMap/worstCaseCut</a:t>
            </a:r>
            <a:endParaRPr lang="ko-KR" altLang="en-US" sz="16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A43E6C02-329C-4527-89E7-14DB48DDA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결과 분석 </a:t>
            </a:r>
            <a:r>
              <a:rPr lang="en-US" altLang="ko-KR" sz="3600" dirty="0"/>
              <a:t>– Worst case</a:t>
            </a:r>
            <a:endParaRPr lang="ko-KR" altLang="en-US" sz="3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F3B9A9-6272-451C-8FDC-FBC770ED2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7465" y="1371601"/>
            <a:ext cx="1714500" cy="1714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0BFE201-1580-4CE5-9B54-AA7CFB1CC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0697" y="1371602"/>
            <a:ext cx="1714500" cy="17145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5BD1B57-73E7-4232-BE52-442FC4A9F3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3929" y="1371601"/>
            <a:ext cx="1714501" cy="171450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5DD3A78-C37E-4CFA-8344-1784FFBDE3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3496" y="3086102"/>
            <a:ext cx="1714500" cy="17145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405D44F-8584-44AA-B3D4-100418830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65936" y="3086102"/>
            <a:ext cx="1714500" cy="17145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8AE387D-7C8B-48E0-8D9F-8DFF39F10B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3929" y="3086102"/>
            <a:ext cx="1714500" cy="17145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6FD3555-8497-46B0-BAF2-004BA24D37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34948" y="365125"/>
            <a:ext cx="2480864" cy="527121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D396F2C-CAFF-4D41-ACF3-BE0163789DEB}"/>
              </a:ext>
            </a:extLst>
          </p:cNvPr>
          <p:cNvSpPr txBox="1"/>
          <p:nvPr/>
        </p:nvSpPr>
        <p:spPr>
          <a:xfrm>
            <a:off x="1377778" y="4926568"/>
            <a:ext cx="5455507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카테고리 별 분류 하위 </a:t>
            </a:r>
            <a:r>
              <a:rPr lang="en-US" altLang="ko-KR" dirty="0"/>
              <a:t>1</a:t>
            </a:r>
            <a:r>
              <a:rPr lang="ko-KR" altLang="en-US" dirty="0"/>
              <a:t>등 정지 영상의 결과</a:t>
            </a:r>
            <a:endParaRPr lang="en-US" altLang="ko-KR" dirty="0"/>
          </a:p>
          <a:p>
            <a:pPr algn="ctr"/>
            <a:r>
              <a:rPr lang="en-US" altLang="ko-KR" b="1" dirty="0"/>
              <a:t>Worst case</a:t>
            </a:r>
            <a:endParaRPr lang="ko-KR" altLang="en-US" b="1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AF9115C-DCC2-41F4-9182-7AF49C8318D4}"/>
              </a:ext>
            </a:extLst>
          </p:cNvPr>
          <p:cNvSpPr/>
          <p:nvPr/>
        </p:nvSpPr>
        <p:spPr>
          <a:xfrm>
            <a:off x="7800278" y="558012"/>
            <a:ext cx="637973" cy="20192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018BD1D-12E1-404C-9233-20FB9D581834}"/>
              </a:ext>
            </a:extLst>
          </p:cNvPr>
          <p:cNvSpPr/>
          <p:nvPr/>
        </p:nvSpPr>
        <p:spPr>
          <a:xfrm>
            <a:off x="7786761" y="1360171"/>
            <a:ext cx="637973" cy="20192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EBE14BD-06ED-4F1B-B4AF-9266C6C19737}"/>
              </a:ext>
            </a:extLst>
          </p:cNvPr>
          <p:cNvSpPr/>
          <p:nvPr/>
        </p:nvSpPr>
        <p:spPr>
          <a:xfrm>
            <a:off x="7766811" y="2263294"/>
            <a:ext cx="637973" cy="20192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6D91F9-287A-4496-A3A7-D727B376B9C2}"/>
              </a:ext>
            </a:extLst>
          </p:cNvPr>
          <p:cNvSpPr/>
          <p:nvPr/>
        </p:nvSpPr>
        <p:spPr>
          <a:xfrm>
            <a:off x="7780328" y="3143766"/>
            <a:ext cx="637973" cy="20192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3E28DD3-B9F5-4B75-9D0F-980A2F6A530E}"/>
              </a:ext>
            </a:extLst>
          </p:cNvPr>
          <p:cNvSpPr/>
          <p:nvPr/>
        </p:nvSpPr>
        <p:spPr>
          <a:xfrm>
            <a:off x="7785346" y="4046889"/>
            <a:ext cx="637973" cy="20192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46C243E-E468-491F-9D0C-B3ADF054FE1C}"/>
              </a:ext>
            </a:extLst>
          </p:cNvPr>
          <p:cNvSpPr/>
          <p:nvPr/>
        </p:nvSpPr>
        <p:spPr>
          <a:xfrm>
            <a:off x="7766811" y="4950012"/>
            <a:ext cx="637973" cy="20192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A52192B8-8C39-4488-BE52-7E2E809B9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5B06BF-A4B5-4484-A4AE-0FB910813356}"/>
              </a:ext>
            </a:extLst>
          </p:cNvPr>
          <p:cNvSpPr txBox="1"/>
          <p:nvPr/>
        </p:nvSpPr>
        <p:spPr>
          <a:xfrm>
            <a:off x="11272048" y="6408107"/>
            <a:ext cx="574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16/21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121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614863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육안으로 결과를 확인하는 것보다 </a:t>
            </a:r>
            <a:br>
              <a:rPr lang="en-US" altLang="ko-KR" sz="2400" dirty="0"/>
            </a:br>
            <a:r>
              <a:rPr lang="ko-KR" altLang="en-US" sz="2400" dirty="0"/>
              <a:t>실제 </a:t>
            </a:r>
            <a:r>
              <a:rPr lang="en-US" altLang="ko-KR" sz="2400" dirty="0"/>
              <a:t>CNN(InceptionV3) </a:t>
            </a:r>
            <a:r>
              <a:rPr lang="ko-KR" altLang="en-US" sz="2400" dirty="0"/>
              <a:t>모델이 어떻게 판단했는지 결과를 확인하고 </a:t>
            </a:r>
            <a:br>
              <a:rPr lang="en-US" altLang="ko-KR" sz="2400" dirty="0"/>
            </a:br>
            <a:r>
              <a:rPr lang="ko-KR" altLang="en-US" sz="2400" dirty="0"/>
              <a:t>데이터를 어떻게 가공해야 정확도를 높일 수 있는지 </a:t>
            </a:r>
            <a:r>
              <a:rPr lang="en-US" altLang="ko-KR" sz="2400" dirty="0"/>
              <a:t>heatmap</a:t>
            </a:r>
            <a:r>
              <a:rPr lang="ko-KR" altLang="en-US" sz="2400" dirty="0"/>
              <a:t>을 살펴봄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8004471-6DE4-487F-9C05-264851787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결과 분석</a:t>
            </a:r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3BE8A4FA-DFFA-480C-9EE1-BF8588400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20F8E3-2B0A-4BF8-A59B-A03CBD82D542}"/>
              </a:ext>
            </a:extLst>
          </p:cNvPr>
          <p:cNvSpPr txBox="1"/>
          <p:nvPr/>
        </p:nvSpPr>
        <p:spPr>
          <a:xfrm>
            <a:off x="11272048" y="6408107"/>
            <a:ext cx="574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17/21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567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869592"/>
          </a:xfrm>
        </p:spPr>
        <p:txBody>
          <a:bodyPr>
            <a:normAutofit lnSpcReduction="10000"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600" dirty="0"/>
              <a:t>참고 </a:t>
            </a:r>
            <a:r>
              <a:rPr lang="en-US" altLang="ko-KR" sz="1600" dirty="0"/>
              <a:t>: 	1. medium.com/analytics-vidhya/visualizing-activation-heatmaps-using-tensorflow-5bdba018f759</a:t>
            </a:r>
            <a:br>
              <a:rPr lang="en-US" altLang="ko-KR" sz="1600" dirty="0"/>
            </a:br>
            <a:r>
              <a:rPr lang="en-US" altLang="ko-KR" sz="1600" dirty="0"/>
              <a:t>	2. blog.daum.net/geoscience/1263</a:t>
            </a:r>
          </a:p>
          <a:p>
            <a:r>
              <a:rPr lang="ko-KR" altLang="en-US" sz="1600" dirty="0"/>
              <a:t>코드 </a:t>
            </a:r>
            <a:r>
              <a:rPr lang="en-US" altLang="ko-KR" sz="1600" dirty="0"/>
              <a:t>: 	github.com/Yonghyeon-Choi/DL-project/blob/main/03_heatMap/heatMap.py</a:t>
            </a:r>
            <a:endParaRPr lang="ko-KR" altLang="en-US" sz="16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A43E6C02-329C-4527-89E7-14DB48DDA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결과 분석 </a:t>
            </a:r>
            <a:r>
              <a:rPr lang="en-US" altLang="ko-KR" sz="3600" dirty="0"/>
              <a:t>– Heatmap – Best case</a:t>
            </a:r>
            <a:endParaRPr lang="ko-KR" altLang="en-US" sz="360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2448C13-7DE5-4CF1-864E-8317CC6A5823}"/>
              </a:ext>
            </a:extLst>
          </p:cNvPr>
          <p:cNvGrpSpPr/>
          <p:nvPr/>
        </p:nvGrpSpPr>
        <p:grpSpPr>
          <a:xfrm>
            <a:off x="965091" y="1447086"/>
            <a:ext cx="10261817" cy="3650953"/>
            <a:chOff x="728347" y="1230843"/>
            <a:chExt cx="10261817" cy="365095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2CA23DC-AA27-46EE-8F0A-149FEA1441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56" t="17860" r="8898" b="22968"/>
            <a:stretch/>
          </p:blipFill>
          <p:spPr>
            <a:xfrm>
              <a:off x="728347" y="1240325"/>
              <a:ext cx="3366139" cy="1845501"/>
            </a:xfrm>
            <a:prstGeom prst="rect">
              <a:avLst/>
            </a:prstGeom>
          </p:spPr>
        </p:pic>
        <p:pic>
          <p:nvPicPr>
            <p:cNvPr id="10" name="그림 9" descr="텍스트, 음식, 그릇이(가) 표시된 사진&#10;&#10;자동 생성된 설명">
              <a:extLst>
                <a:ext uri="{FF2B5EF4-FFF2-40B4-BE49-F238E27FC236}">
                  <a16:creationId xmlns:a16="http://schemas.microsoft.com/office/drawing/2014/main" id="{17C7059A-962A-4ACF-99F1-27C4C494CB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20" t="18287" r="8550" b="23821"/>
            <a:stretch/>
          </p:blipFill>
          <p:spPr>
            <a:xfrm>
              <a:off x="4204339" y="1256869"/>
              <a:ext cx="3309832" cy="178014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279DC72-33D5-43F7-A631-88A692322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37" t="17860" r="8117" b="23394"/>
            <a:stretch/>
          </p:blipFill>
          <p:spPr>
            <a:xfrm>
              <a:off x="7624024" y="1230843"/>
              <a:ext cx="3366140" cy="1832193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89EFC85-BC43-43EE-9761-8C8E136923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37" t="17860" r="8117" b="24248"/>
            <a:stretch/>
          </p:blipFill>
          <p:spPr>
            <a:xfrm>
              <a:off x="781211" y="3082046"/>
              <a:ext cx="3342130" cy="1792695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88A6443-2E98-45C6-ADEE-8917FC3C3D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55" t="17860" r="8551" b="24248"/>
            <a:stretch/>
          </p:blipFill>
          <p:spPr>
            <a:xfrm>
              <a:off x="4212217" y="3085826"/>
              <a:ext cx="3315251" cy="1792695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5C0F3C7-FEDA-46A6-B45C-5B19284A5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36" t="17860" r="8334" b="24248"/>
            <a:stretch/>
          </p:blipFill>
          <p:spPr>
            <a:xfrm>
              <a:off x="7617846" y="3071368"/>
              <a:ext cx="3366141" cy="1810428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904541E-B3E6-4AB0-8E29-E411B31D3F7C}"/>
              </a:ext>
            </a:extLst>
          </p:cNvPr>
          <p:cNvSpPr txBox="1"/>
          <p:nvPr/>
        </p:nvSpPr>
        <p:spPr>
          <a:xfrm>
            <a:off x="2220782" y="2300317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Beauty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2FD54BA-DE2C-41AD-8B8B-025101025980}"/>
              </a:ext>
            </a:extLst>
          </p:cNvPr>
          <p:cNvSpPr txBox="1"/>
          <p:nvPr/>
        </p:nvSpPr>
        <p:spPr>
          <a:xfrm>
            <a:off x="5559000" y="2287305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Cooking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BB588A-2AC7-410A-920B-90C61ACCE673}"/>
              </a:ext>
            </a:extLst>
          </p:cNvPr>
          <p:cNvSpPr txBox="1"/>
          <p:nvPr/>
        </p:nvSpPr>
        <p:spPr>
          <a:xfrm>
            <a:off x="9000238" y="2287305"/>
            <a:ext cx="1074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Football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1C0972B-0754-4F6B-9CF7-7C64CC3B7075}"/>
              </a:ext>
            </a:extLst>
          </p:cNvPr>
          <p:cNvSpPr txBox="1"/>
          <p:nvPr/>
        </p:nvSpPr>
        <p:spPr>
          <a:xfrm>
            <a:off x="2074838" y="4116771"/>
            <a:ext cx="122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Keyboard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C737C9-5A4B-45CA-9CFC-797B37D05CF0}"/>
              </a:ext>
            </a:extLst>
          </p:cNvPr>
          <p:cNvSpPr txBox="1"/>
          <p:nvPr/>
        </p:nvSpPr>
        <p:spPr>
          <a:xfrm>
            <a:off x="5825690" y="4116650"/>
            <a:ext cx="534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Pet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DB5B6EC-D039-4E03-910A-793896771D8B}"/>
              </a:ext>
            </a:extLst>
          </p:cNvPr>
          <p:cNvSpPr txBox="1"/>
          <p:nvPr/>
        </p:nvSpPr>
        <p:spPr>
          <a:xfrm>
            <a:off x="8932398" y="4116529"/>
            <a:ext cx="1210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Pokemon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D497A98-FB81-4117-8D99-5EFA4EDC9EF4}"/>
              </a:ext>
            </a:extLst>
          </p:cNvPr>
          <p:cNvSpPr txBox="1"/>
          <p:nvPr/>
        </p:nvSpPr>
        <p:spPr>
          <a:xfrm>
            <a:off x="1808494" y="5111234"/>
            <a:ext cx="8596184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프레임 별 </a:t>
            </a:r>
            <a:r>
              <a:rPr lang="en-US" altLang="ko-KR" dirty="0"/>
              <a:t>predict label</a:t>
            </a:r>
            <a:r>
              <a:rPr lang="ko-KR" altLang="en-US" dirty="0"/>
              <a:t>은 </a:t>
            </a:r>
            <a:r>
              <a:rPr lang="en-US" altLang="ko-KR" dirty="0"/>
              <a:t>InceptionV3</a:t>
            </a:r>
            <a:r>
              <a:rPr lang="ko-KR" altLang="en-US" dirty="0"/>
              <a:t>가 예측한 </a:t>
            </a:r>
            <a:r>
              <a:rPr lang="en-US" altLang="ko-KR" dirty="0"/>
              <a:t>label, </a:t>
            </a:r>
            <a:r>
              <a:rPr lang="ko-KR" altLang="en-US" dirty="0">
                <a:solidFill>
                  <a:srgbClr val="0000FF"/>
                </a:solidFill>
              </a:rPr>
              <a:t>파란 글씨 </a:t>
            </a:r>
            <a:r>
              <a:rPr lang="en-US" altLang="ko-KR" dirty="0"/>
              <a:t>: </a:t>
            </a:r>
            <a:r>
              <a:rPr lang="ko-KR" altLang="en-US" dirty="0"/>
              <a:t>실제 카테고리</a:t>
            </a:r>
          </a:p>
        </p:txBody>
      </p:sp>
      <p:sp>
        <p:nvSpPr>
          <p:cNvPr id="25" name="바닥글 개체 틀 24">
            <a:extLst>
              <a:ext uri="{FF2B5EF4-FFF2-40B4-BE49-F238E27FC236}">
                <a16:creationId xmlns:a16="http://schemas.microsoft.com/office/drawing/2014/main" id="{26516ACD-3A19-43BA-95CB-56F28985C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D9871C-E87E-46AB-B98D-35A450BAF8C0}"/>
              </a:ext>
            </a:extLst>
          </p:cNvPr>
          <p:cNvSpPr txBox="1"/>
          <p:nvPr/>
        </p:nvSpPr>
        <p:spPr>
          <a:xfrm>
            <a:off x="11272048" y="6408107"/>
            <a:ext cx="574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18/21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328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45DB2118-2AFC-4B19-A3D9-3F6A4673FEC6}"/>
              </a:ext>
            </a:extLst>
          </p:cNvPr>
          <p:cNvGrpSpPr/>
          <p:nvPr/>
        </p:nvGrpSpPr>
        <p:grpSpPr>
          <a:xfrm>
            <a:off x="1005250" y="1485468"/>
            <a:ext cx="10215981" cy="3621438"/>
            <a:chOff x="1005250" y="1485468"/>
            <a:chExt cx="10215981" cy="362143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8281CEA-8B5D-404E-AEE3-C41A5751A0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84" t="19876" r="8474" b="24099"/>
            <a:stretch/>
          </p:blipFill>
          <p:spPr>
            <a:xfrm>
              <a:off x="1005250" y="1525180"/>
              <a:ext cx="3342130" cy="174792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C1752BE-6DAB-4E87-BD29-C3986CB542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84" t="18714" r="8368" b="24381"/>
            <a:stretch/>
          </p:blipFill>
          <p:spPr>
            <a:xfrm>
              <a:off x="4456918" y="1486414"/>
              <a:ext cx="3330389" cy="1766841"/>
            </a:xfrm>
            <a:prstGeom prst="rect">
              <a:avLst/>
            </a:prstGeom>
          </p:spPr>
        </p:pic>
        <p:pic>
          <p:nvPicPr>
            <p:cNvPr id="11" name="그림 10" descr="광장이(가) 표시된 사진&#10;&#10;자동 생성된 설명">
              <a:extLst>
                <a:ext uri="{FF2B5EF4-FFF2-40B4-BE49-F238E27FC236}">
                  <a16:creationId xmlns:a16="http://schemas.microsoft.com/office/drawing/2014/main" id="{AF89161A-B972-49B2-AA8D-E2A21AE5D8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84" t="18714" r="8474" b="24522"/>
            <a:stretch/>
          </p:blipFill>
          <p:spPr>
            <a:xfrm>
              <a:off x="7861861" y="1485468"/>
              <a:ext cx="3359370" cy="1780143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42727E2-69C8-4C5F-8B1B-9ECD1CF228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00" t="18714" r="8686" b="24663"/>
            <a:stretch/>
          </p:blipFill>
          <p:spPr>
            <a:xfrm>
              <a:off x="1007979" y="3319134"/>
              <a:ext cx="3330009" cy="177185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08CB7EA-42CD-4A79-8347-3BC11DAF2B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01" t="17624" r="8791" b="24803"/>
            <a:stretch/>
          </p:blipFill>
          <p:spPr>
            <a:xfrm>
              <a:off x="4463544" y="3287611"/>
              <a:ext cx="3309254" cy="1792695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0B7A0FF-D84D-4D7C-B973-0627A06332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61" t="18271" r="8392" b="23809"/>
            <a:stretch/>
          </p:blipFill>
          <p:spPr>
            <a:xfrm>
              <a:off x="7860769" y="3304468"/>
              <a:ext cx="3342130" cy="1802438"/>
            </a:xfrm>
            <a:prstGeom prst="rect">
              <a:avLst/>
            </a:prstGeom>
          </p:spPr>
        </p:pic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A43E6C02-329C-4527-89E7-14DB48DDA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결과 분석 </a:t>
            </a:r>
            <a:r>
              <a:rPr lang="en-US" altLang="ko-KR" sz="3600" dirty="0"/>
              <a:t>– Heatmap – Worst case</a:t>
            </a:r>
            <a:endParaRPr lang="ko-KR" altLang="en-US" sz="3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669C76-E10E-456A-913E-A439789AEB17}"/>
              </a:ext>
            </a:extLst>
          </p:cNvPr>
          <p:cNvSpPr txBox="1"/>
          <p:nvPr/>
        </p:nvSpPr>
        <p:spPr>
          <a:xfrm>
            <a:off x="2220782" y="2300317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Beauty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3B6B85-471E-47BB-B849-288468EB3AC3}"/>
              </a:ext>
            </a:extLst>
          </p:cNvPr>
          <p:cNvSpPr txBox="1"/>
          <p:nvPr/>
        </p:nvSpPr>
        <p:spPr>
          <a:xfrm>
            <a:off x="5559000" y="2287305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Cooking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DF3817-B00D-4577-A18D-50286A7FE579}"/>
              </a:ext>
            </a:extLst>
          </p:cNvPr>
          <p:cNvSpPr txBox="1"/>
          <p:nvPr/>
        </p:nvSpPr>
        <p:spPr>
          <a:xfrm>
            <a:off x="9000238" y="2287305"/>
            <a:ext cx="1074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Football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37E51C-C8F7-4B33-9B7D-D2DA54AA5319}"/>
              </a:ext>
            </a:extLst>
          </p:cNvPr>
          <p:cNvSpPr txBox="1"/>
          <p:nvPr/>
        </p:nvSpPr>
        <p:spPr>
          <a:xfrm>
            <a:off x="2074838" y="4116771"/>
            <a:ext cx="122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Keyboard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330D1C-FE0E-4633-89B4-6D565B3EF1F3}"/>
              </a:ext>
            </a:extLst>
          </p:cNvPr>
          <p:cNvSpPr txBox="1"/>
          <p:nvPr/>
        </p:nvSpPr>
        <p:spPr>
          <a:xfrm>
            <a:off x="5825690" y="4116650"/>
            <a:ext cx="534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Pet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7BFEA3-CD4E-412C-B32A-6203D7F31F0A}"/>
              </a:ext>
            </a:extLst>
          </p:cNvPr>
          <p:cNvSpPr txBox="1"/>
          <p:nvPr/>
        </p:nvSpPr>
        <p:spPr>
          <a:xfrm>
            <a:off x="8932398" y="4116529"/>
            <a:ext cx="1210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Pokemon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40F03C-2243-486E-ADD4-8DB2F03A8A0A}"/>
              </a:ext>
            </a:extLst>
          </p:cNvPr>
          <p:cNvSpPr txBox="1"/>
          <p:nvPr/>
        </p:nvSpPr>
        <p:spPr>
          <a:xfrm>
            <a:off x="2892568" y="1371359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영국식 딸기 케이크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468F59-164D-4020-978A-012F950872E6}"/>
              </a:ext>
            </a:extLst>
          </p:cNvPr>
          <p:cNvSpPr txBox="1"/>
          <p:nvPr/>
        </p:nvSpPr>
        <p:spPr>
          <a:xfrm>
            <a:off x="6742570" y="1377063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주판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107A17-CC60-47E7-A3D0-54C7D5888453}"/>
              </a:ext>
            </a:extLst>
          </p:cNvPr>
          <p:cNvSpPr txBox="1"/>
          <p:nvPr/>
        </p:nvSpPr>
        <p:spPr>
          <a:xfrm>
            <a:off x="9892492" y="1365533"/>
            <a:ext cx="1111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회충</a:t>
            </a:r>
            <a:r>
              <a:rPr lang="en-US" altLang="ko-KR" sz="1100" dirty="0"/>
              <a:t>, </a:t>
            </a:r>
            <a:r>
              <a:rPr lang="ko-KR" altLang="en-US" sz="1100" dirty="0"/>
              <a:t>선형동물</a:t>
            </a:r>
          </a:p>
        </p:txBody>
      </p: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3E4AA17A-382D-4360-8DDE-3F9B36D9C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869592"/>
          </a:xfrm>
        </p:spPr>
        <p:txBody>
          <a:bodyPr>
            <a:normAutofit lnSpcReduction="10000"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600" dirty="0"/>
              <a:t>참고 </a:t>
            </a:r>
            <a:r>
              <a:rPr lang="en-US" altLang="ko-KR" sz="1600" dirty="0"/>
              <a:t>: 	1. medium.com/analytics-vidhya/visualizing-activation-heatmaps-using-tensorflow-5bdba018f759</a:t>
            </a:r>
            <a:br>
              <a:rPr lang="en-US" altLang="ko-KR" sz="1600" dirty="0"/>
            </a:br>
            <a:r>
              <a:rPr lang="en-US" altLang="ko-KR" sz="1600" dirty="0"/>
              <a:t>	2. blog.daum.net/geoscience/1263</a:t>
            </a:r>
          </a:p>
          <a:p>
            <a:r>
              <a:rPr lang="ko-KR" altLang="en-US" sz="1600" dirty="0"/>
              <a:t>코드 </a:t>
            </a:r>
            <a:r>
              <a:rPr lang="en-US" altLang="ko-KR" sz="1600" dirty="0"/>
              <a:t>: 	github.com/Yonghyeon-Choi/DL-project/blob/main/03_heatMap/heatMap.py</a:t>
            </a:r>
            <a:endParaRPr lang="ko-KR" altLang="en-US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5FFDE6-8CD9-4873-9717-0C331F73B0DA}"/>
              </a:ext>
            </a:extLst>
          </p:cNvPr>
          <p:cNvSpPr txBox="1"/>
          <p:nvPr/>
        </p:nvSpPr>
        <p:spPr>
          <a:xfrm>
            <a:off x="1808494" y="5111234"/>
            <a:ext cx="8596184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프레임 별 </a:t>
            </a:r>
            <a:r>
              <a:rPr lang="en-US" altLang="ko-KR" dirty="0"/>
              <a:t>predict label</a:t>
            </a:r>
            <a:r>
              <a:rPr lang="ko-KR" altLang="en-US" dirty="0"/>
              <a:t>은 </a:t>
            </a:r>
            <a:r>
              <a:rPr lang="en-US" altLang="ko-KR" dirty="0"/>
              <a:t>InceptionV3</a:t>
            </a:r>
            <a:r>
              <a:rPr lang="ko-KR" altLang="en-US" dirty="0"/>
              <a:t>가 예측한 </a:t>
            </a:r>
            <a:r>
              <a:rPr lang="en-US" altLang="ko-KR" dirty="0"/>
              <a:t>label, </a:t>
            </a:r>
            <a:r>
              <a:rPr lang="ko-KR" altLang="en-US" dirty="0">
                <a:solidFill>
                  <a:srgbClr val="0000FF"/>
                </a:solidFill>
              </a:rPr>
              <a:t>파란 글씨 </a:t>
            </a:r>
            <a:r>
              <a:rPr lang="en-US" altLang="ko-KR" dirty="0"/>
              <a:t>: </a:t>
            </a:r>
            <a:r>
              <a:rPr lang="ko-KR" altLang="en-US" dirty="0"/>
              <a:t>실제 카테고리</a:t>
            </a:r>
          </a:p>
        </p:txBody>
      </p:sp>
      <p:sp>
        <p:nvSpPr>
          <p:cNvPr id="39" name="바닥글 개체 틀 38">
            <a:extLst>
              <a:ext uri="{FF2B5EF4-FFF2-40B4-BE49-F238E27FC236}">
                <a16:creationId xmlns:a16="http://schemas.microsoft.com/office/drawing/2014/main" id="{1AA031BF-64E3-4B4D-947F-A5DB80CE5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34AF3D8-B9F6-4CDA-8B1F-C43213650576}"/>
              </a:ext>
            </a:extLst>
          </p:cNvPr>
          <p:cNvSpPr txBox="1"/>
          <p:nvPr/>
        </p:nvSpPr>
        <p:spPr>
          <a:xfrm>
            <a:off x="11272048" y="6408107"/>
            <a:ext cx="574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19/21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568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614863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정지 영상에 대한 </a:t>
            </a:r>
            <a:r>
              <a:rPr lang="en-US" altLang="ko-KR" sz="2400" dirty="0"/>
              <a:t>Heatmap</a:t>
            </a:r>
            <a:r>
              <a:rPr lang="ko-KR" altLang="en-US" sz="2400" dirty="0"/>
              <a:t>이라 분석이 유의미하지 않지만</a:t>
            </a:r>
            <a:endParaRPr lang="en-US" altLang="ko-KR" sz="2400" dirty="0"/>
          </a:p>
          <a:p>
            <a:r>
              <a:rPr lang="en-US" altLang="ko-KR" sz="2400" dirty="0"/>
              <a:t>90%</a:t>
            </a:r>
            <a:r>
              <a:rPr lang="ko-KR" altLang="en-US" sz="2400" dirty="0"/>
              <a:t>의 정확도는 충분히 높지만</a:t>
            </a:r>
            <a:r>
              <a:rPr lang="en-US" altLang="ko-KR" sz="2400" dirty="0"/>
              <a:t>, </a:t>
            </a:r>
            <a:r>
              <a:rPr lang="ko-KR" altLang="en-US" sz="2400" dirty="0"/>
              <a:t>더 높이려면</a:t>
            </a:r>
            <a:endParaRPr lang="en-US" altLang="ko-KR" sz="2400" dirty="0"/>
          </a:p>
          <a:p>
            <a:r>
              <a:rPr lang="ko-KR" altLang="en-US" sz="2400" dirty="0"/>
              <a:t>립스틱 녹여 부수는 영상을 더 많이 수집해 </a:t>
            </a:r>
            <a:r>
              <a:rPr lang="en-US" altLang="ko-KR" sz="2400" dirty="0"/>
              <a:t>Beauty</a:t>
            </a:r>
            <a:r>
              <a:rPr lang="ko-KR" altLang="en-US" sz="2400" dirty="0"/>
              <a:t>로 학습 시켜야 함</a:t>
            </a:r>
            <a:endParaRPr lang="en-US" altLang="ko-KR" sz="2400" dirty="0"/>
          </a:p>
          <a:p>
            <a:r>
              <a:rPr lang="ko-KR" altLang="en-US" sz="2400" dirty="0"/>
              <a:t>타코야끼 영상을 더 많이 수집해 </a:t>
            </a:r>
            <a:r>
              <a:rPr lang="en-US" altLang="ko-KR" sz="2400" dirty="0"/>
              <a:t>Keyboard</a:t>
            </a:r>
            <a:r>
              <a:rPr lang="ko-KR" altLang="en-US" sz="2400" dirty="0"/>
              <a:t>로 학습 시켜야 함</a:t>
            </a:r>
            <a:endParaRPr lang="en-US" altLang="ko-KR" sz="2400" dirty="0"/>
          </a:p>
          <a:p>
            <a:r>
              <a:rPr lang="ko-KR" altLang="en-US" sz="2400" dirty="0"/>
              <a:t>포켓몬 게임 내 키보드 영상은 </a:t>
            </a:r>
            <a:r>
              <a:rPr lang="en-US" altLang="ko-KR" sz="2400" dirty="0"/>
              <a:t>Keyboard</a:t>
            </a:r>
            <a:r>
              <a:rPr lang="ko-KR" altLang="en-US" sz="2400" dirty="0"/>
              <a:t>로 라벨링 다시해야 함 </a:t>
            </a:r>
            <a:endParaRPr lang="en-US" altLang="ko-KR" sz="2400" dirty="0"/>
          </a:p>
          <a:p>
            <a:r>
              <a:rPr lang="ko-KR" altLang="en-US" sz="2400" dirty="0"/>
              <a:t>영상 중간 검정 페이지 </a:t>
            </a:r>
            <a:r>
              <a:rPr lang="en-US" altLang="ko-KR" sz="2400" dirty="0"/>
              <a:t>or </a:t>
            </a:r>
            <a:r>
              <a:rPr lang="ko-KR" altLang="en-US" sz="2400" dirty="0"/>
              <a:t>필요 없는 페이지를 제거해야 함</a:t>
            </a:r>
            <a:endParaRPr lang="en-US" altLang="ko-KR" sz="2400" dirty="0"/>
          </a:p>
          <a:p>
            <a:pPr marL="457200" lvl="1" indent="0">
              <a:buNone/>
            </a:pPr>
            <a:r>
              <a:rPr lang="en-US" altLang="ko-KR" sz="2000" dirty="0"/>
              <a:t>=&gt; Shot detection, Scene detection </a:t>
            </a:r>
            <a:r>
              <a:rPr lang="ko-KR" altLang="en-US" sz="2000" dirty="0"/>
              <a:t>적용으로 해결할 수 있다고 함</a:t>
            </a:r>
            <a:endParaRPr lang="en-US" altLang="ko-KR" sz="2000" dirty="0"/>
          </a:p>
          <a:p>
            <a:endParaRPr lang="en-US" altLang="ko-KR" sz="24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8004471-6DE4-487F-9C05-264851787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결과 분석 </a:t>
            </a:r>
            <a:r>
              <a:rPr lang="en-US" altLang="ko-KR" sz="3600" dirty="0"/>
              <a:t>– Heatmap</a:t>
            </a:r>
            <a:endParaRPr lang="ko-KR" altLang="en-US" sz="3600" dirty="0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7B81639-BCB0-4FDD-89F3-7A601715E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284702-A1AA-4A14-B305-82C44C1906D5}"/>
              </a:ext>
            </a:extLst>
          </p:cNvPr>
          <p:cNvSpPr txBox="1"/>
          <p:nvPr/>
        </p:nvSpPr>
        <p:spPr>
          <a:xfrm>
            <a:off x="11272048" y="6408107"/>
            <a:ext cx="574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20/21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663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614863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재미 있었습니다</a:t>
            </a:r>
            <a:r>
              <a:rPr lang="en-US" altLang="ko-KR" sz="2400" dirty="0"/>
              <a:t>!</a:t>
            </a:r>
          </a:p>
          <a:p>
            <a:r>
              <a:rPr lang="ko-KR" altLang="en-US" sz="2400" dirty="0"/>
              <a:t>봐주셔서 감사합니다</a:t>
            </a:r>
            <a:r>
              <a:rPr lang="en-US" altLang="ko-KR" sz="2400" dirty="0"/>
              <a:t>!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8004471-6DE4-487F-9C05-264851787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결론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7B81639-BCB0-4FDD-89F3-7A601715E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284702-A1AA-4A14-B305-82C44C1906D5}"/>
              </a:ext>
            </a:extLst>
          </p:cNvPr>
          <p:cNvSpPr txBox="1"/>
          <p:nvPr/>
        </p:nvSpPr>
        <p:spPr>
          <a:xfrm>
            <a:off x="11272050" y="6408107"/>
            <a:ext cx="574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21/21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678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76E82F-94D9-4F57-8314-CCDC1088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주제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846007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CNN-RNN</a:t>
            </a:r>
            <a:r>
              <a:rPr lang="ko-KR" altLang="en-US" sz="2400" dirty="0"/>
              <a:t> 모델을 이용한 </a:t>
            </a:r>
            <a:r>
              <a:rPr lang="ko-KR" altLang="en-US" sz="2400" dirty="0" err="1"/>
              <a:t>전이학습</a:t>
            </a:r>
            <a:r>
              <a:rPr lang="en-US" altLang="ko-KR" sz="2400" dirty="0"/>
              <a:t>,</a:t>
            </a:r>
            <a:r>
              <a:rPr lang="ko-KR" altLang="en-US" sz="2400" dirty="0"/>
              <a:t> 유투브 영상 카테고리 분류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영상을 입력으로 카테고리를 출력하는 게 목표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1600" dirty="0"/>
              <a:t>전체 과정 </a:t>
            </a:r>
            <a:r>
              <a:rPr lang="en-US" altLang="ko-KR" sz="1600" dirty="0"/>
              <a:t>: github.com/Yonghyeon-Choi/DL-project</a:t>
            </a:r>
          </a:p>
          <a:p>
            <a:r>
              <a:rPr lang="ko-KR" altLang="en-US" sz="1600" dirty="0"/>
              <a:t>영상 데이터 셋은 </a:t>
            </a:r>
            <a:r>
              <a:rPr lang="en-US" altLang="ko-KR" sz="1600" dirty="0"/>
              <a:t>11.4GB</a:t>
            </a:r>
            <a:r>
              <a:rPr lang="ko-KR" altLang="en-US" sz="1600" dirty="0"/>
              <a:t>로 </a:t>
            </a:r>
            <a:r>
              <a:rPr lang="en-US" altLang="ko-KR" sz="1600" dirty="0"/>
              <a:t>github</a:t>
            </a:r>
            <a:r>
              <a:rPr lang="ko-KR" altLang="en-US" sz="1600" dirty="0"/>
              <a:t>에 올리지 않았음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025" name="_x240842672">
            <a:extLst>
              <a:ext uri="{FF2B5EF4-FFF2-40B4-BE49-F238E27FC236}">
                <a16:creationId xmlns:a16="http://schemas.microsoft.com/office/drawing/2014/main" id="{BD6F4510-2136-4B0E-AC95-7D69AE8FF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424" y="2084570"/>
            <a:ext cx="9915152" cy="123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BB846DE-E746-462D-BAD8-A8C7BD71AC62}"/>
              </a:ext>
            </a:extLst>
          </p:cNvPr>
          <p:cNvSpPr/>
          <p:nvPr/>
        </p:nvSpPr>
        <p:spPr>
          <a:xfrm>
            <a:off x="1244600" y="2795588"/>
            <a:ext cx="7632700" cy="48371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8AE699-30D3-456C-B891-91C54F939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424" y="3818029"/>
            <a:ext cx="7738876" cy="420791"/>
          </a:xfrm>
          <a:prstGeom prst="rect">
            <a:avLst/>
          </a:prstGeom>
        </p:spPr>
      </p:pic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9679824-39CA-49C2-AE25-54F790073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E75F81-FA4F-4FEC-8BC9-6BC05024AE68}"/>
              </a:ext>
            </a:extLst>
          </p:cNvPr>
          <p:cNvSpPr txBox="1"/>
          <p:nvPr/>
        </p:nvSpPr>
        <p:spPr>
          <a:xfrm>
            <a:off x="11353799" y="6408107"/>
            <a:ext cx="4924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3/20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374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76E82F-94D9-4F57-8314-CCDC1088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614863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1600" dirty="0"/>
              <a:t>결과 </a:t>
            </a:r>
            <a:r>
              <a:rPr lang="en-US" altLang="ko-KR" sz="1600" dirty="0"/>
              <a:t>: github.com/Yonghyeon-Choi/DL-project/blob/main/02_result/bat64seq10-1/batch64seq10.txt</a:t>
            </a:r>
            <a:endParaRPr lang="ko-KR" altLang="en-US" sz="16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A23025-AB36-4CC9-A8E5-420918A5A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2099"/>
            <a:ext cx="10515600" cy="7270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6F0F7B-DF65-4E74-B90B-6D4743E1C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16738"/>
            <a:ext cx="2299328" cy="15694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72AF287-E634-49F0-87E3-35B875DB8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2919" y="2316737"/>
            <a:ext cx="2529131" cy="15694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1BDC06D-B7E0-440E-A1B5-CA81F0731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9020" y="2316736"/>
            <a:ext cx="2659087" cy="15694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787288C-4FC9-4EB8-BA74-3AE371E39D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869531"/>
            <a:ext cx="2629095" cy="156946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208967F-0EA5-4C31-9EC1-BB410D97DE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7415" y="3886197"/>
            <a:ext cx="2299329" cy="155279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49F629A-F371-492A-9681-613A659DA9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3071" y="3858609"/>
            <a:ext cx="2534532" cy="158038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EEC38AB-B545-44BF-8440-C93DFEFD7274}"/>
              </a:ext>
            </a:extLst>
          </p:cNvPr>
          <p:cNvSpPr/>
          <p:nvPr/>
        </p:nvSpPr>
        <p:spPr>
          <a:xfrm>
            <a:off x="876375" y="1931987"/>
            <a:ext cx="2581040" cy="31274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2F7BB67-7AAF-4F1F-B0F3-63D8B0735628}"/>
              </a:ext>
            </a:extLst>
          </p:cNvPr>
          <p:cNvSpPr/>
          <p:nvPr/>
        </p:nvSpPr>
        <p:spPr>
          <a:xfrm>
            <a:off x="3214396" y="2530447"/>
            <a:ext cx="1106323" cy="35485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977D249-EBFF-4BB8-8172-DA06343B2AB8}"/>
              </a:ext>
            </a:extLst>
          </p:cNvPr>
          <p:cNvSpPr/>
          <p:nvPr/>
        </p:nvSpPr>
        <p:spPr>
          <a:xfrm>
            <a:off x="5756744" y="2528915"/>
            <a:ext cx="1125970" cy="35638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D80E804-FC61-49EA-824D-7A652D05F562}"/>
              </a:ext>
            </a:extLst>
          </p:cNvPr>
          <p:cNvSpPr/>
          <p:nvPr/>
        </p:nvSpPr>
        <p:spPr>
          <a:xfrm>
            <a:off x="979348" y="4076991"/>
            <a:ext cx="1125970" cy="35638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63CA7B-9E8C-4514-B738-1A0B88D51053}"/>
              </a:ext>
            </a:extLst>
          </p:cNvPr>
          <p:cNvSpPr/>
          <p:nvPr/>
        </p:nvSpPr>
        <p:spPr>
          <a:xfrm>
            <a:off x="3580358" y="4076991"/>
            <a:ext cx="1125970" cy="35638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2E6DFBA-C362-4944-92EE-2F12571685B5}"/>
              </a:ext>
            </a:extLst>
          </p:cNvPr>
          <p:cNvSpPr/>
          <p:nvPr/>
        </p:nvSpPr>
        <p:spPr>
          <a:xfrm>
            <a:off x="5869807" y="4076991"/>
            <a:ext cx="1125970" cy="35638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49E36E1-F021-4F01-926B-ABC1673F3462}"/>
              </a:ext>
            </a:extLst>
          </p:cNvPr>
          <p:cNvSpPr/>
          <p:nvPr/>
        </p:nvSpPr>
        <p:spPr>
          <a:xfrm>
            <a:off x="979348" y="2539296"/>
            <a:ext cx="1125970" cy="35638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바닥글 개체 틀 19">
            <a:extLst>
              <a:ext uri="{FF2B5EF4-FFF2-40B4-BE49-F238E27FC236}">
                <a16:creationId xmlns:a16="http://schemas.microsoft.com/office/drawing/2014/main" id="{74E1F199-45BC-4FAD-B222-867AC061E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0146E9B-E992-4551-92A2-5F64CD1E565F}"/>
              </a:ext>
            </a:extLst>
          </p:cNvPr>
          <p:cNvSpPr txBox="1"/>
          <p:nvPr/>
        </p:nvSpPr>
        <p:spPr>
          <a:xfrm>
            <a:off x="11353799" y="6408107"/>
            <a:ext cx="4924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4/20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8B866D-08C7-9B42-BB9C-2CD5C2B6770E}"/>
              </a:ext>
            </a:extLst>
          </p:cNvPr>
          <p:cNvSpPr txBox="1"/>
          <p:nvPr/>
        </p:nvSpPr>
        <p:spPr>
          <a:xfrm>
            <a:off x="8277603" y="4513884"/>
            <a:ext cx="28600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rgbClr val="898989"/>
                </a:solidFill>
              </a:rPr>
              <a:t>InceptionV3 CNN</a:t>
            </a:r>
            <a:r>
              <a:rPr kumimoji="1" lang="ko-KR" altLang="en-US" sz="1400" dirty="0">
                <a:solidFill>
                  <a:srgbClr val="898989"/>
                </a:solidFill>
              </a:rPr>
              <a:t>은 </a:t>
            </a:r>
            <a:r>
              <a:rPr kumimoji="1" lang="en-US" altLang="ko-KR" sz="1400" dirty="0">
                <a:solidFill>
                  <a:srgbClr val="898989"/>
                </a:solidFill>
              </a:rPr>
              <a:t>5</a:t>
            </a:r>
            <a:r>
              <a:rPr kumimoji="1" lang="ko-KR" altLang="en-US" sz="1400" dirty="0">
                <a:solidFill>
                  <a:srgbClr val="898989"/>
                </a:solidFill>
              </a:rPr>
              <a:t>시간</a:t>
            </a:r>
            <a:r>
              <a:rPr kumimoji="1" lang="en-US" altLang="ko-KR" sz="1400" dirty="0">
                <a:solidFill>
                  <a:srgbClr val="898989"/>
                </a:solidFill>
              </a:rPr>
              <a:t>,</a:t>
            </a:r>
          </a:p>
          <a:p>
            <a:r>
              <a:rPr kumimoji="1" lang="en-US" altLang="ko-Kore-KR" sz="1400" dirty="0">
                <a:solidFill>
                  <a:srgbClr val="898989"/>
                </a:solidFill>
              </a:rPr>
              <a:t>RNN </a:t>
            </a:r>
            <a:r>
              <a:rPr kumimoji="1" lang="ko-Kore-KR" altLang="en-US" sz="1400" dirty="0">
                <a:solidFill>
                  <a:srgbClr val="898989"/>
                </a:solidFill>
              </a:rPr>
              <a:t>학습은</a:t>
            </a:r>
            <a:r>
              <a:rPr kumimoji="1" lang="ko-KR" altLang="en-US" sz="1400" dirty="0">
                <a:solidFill>
                  <a:srgbClr val="898989"/>
                </a:solidFill>
              </a:rPr>
              <a:t> </a:t>
            </a:r>
            <a:r>
              <a:rPr kumimoji="1" lang="en-US" altLang="ko-KR" sz="1400" dirty="0">
                <a:solidFill>
                  <a:srgbClr val="898989"/>
                </a:solidFill>
              </a:rPr>
              <a:t>1</a:t>
            </a:r>
            <a:r>
              <a:rPr kumimoji="1" lang="ko-KR" altLang="en-US" sz="1400" dirty="0">
                <a:solidFill>
                  <a:srgbClr val="898989"/>
                </a:solidFill>
              </a:rPr>
              <a:t>분 컷</a:t>
            </a:r>
            <a:r>
              <a:rPr kumimoji="1" lang="en-US" altLang="ko-KR" sz="1400" dirty="0">
                <a:solidFill>
                  <a:srgbClr val="898989"/>
                </a:solidFill>
              </a:rPr>
              <a:t>,</a:t>
            </a:r>
          </a:p>
          <a:p>
            <a:r>
              <a:rPr kumimoji="1" lang="ko-KR" altLang="en-US" sz="1400" dirty="0">
                <a:solidFill>
                  <a:srgbClr val="898989"/>
                </a:solidFill>
              </a:rPr>
              <a:t>영상 </a:t>
            </a:r>
            <a:r>
              <a:rPr kumimoji="1" lang="en-US" altLang="ko-KR" sz="1400" dirty="0">
                <a:solidFill>
                  <a:srgbClr val="898989"/>
                </a:solidFill>
              </a:rPr>
              <a:t>3252</a:t>
            </a:r>
            <a:r>
              <a:rPr kumimoji="1" lang="ko-KR" altLang="en-US" sz="1400" dirty="0">
                <a:solidFill>
                  <a:srgbClr val="898989"/>
                </a:solidFill>
              </a:rPr>
              <a:t>개 낱개 평가는 </a:t>
            </a:r>
            <a:r>
              <a:rPr kumimoji="1" lang="en-US" altLang="ko-KR" sz="1400" dirty="0">
                <a:solidFill>
                  <a:srgbClr val="898989"/>
                </a:solidFill>
              </a:rPr>
              <a:t>1</a:t>
            </a:r>
            <a:r>
              <a:rPr kumimoji="1" lang="ko-KR" altLang="en-US" sz="1400" dirty="0">
                <a:solidFill>
                  <a:srgbClr val="898989"/>
                </a:solidFill>
              </a:rPr>
              <a:t>시간</a:t>
            </a:r>
            <a:r>
              <a:rPr kumimoji="1" lang="en-US" altLang="ko-KR" sz="1400" dirty="0">
                <a:solidFill>
                  <a:srgbClr val="898989"/>
                </a:solidFill>
              </a:rPr>
              <a:t>…</a:t>
            </a:r>
          </a:p>
          <a:p>
            <a:r>
              <a:rPr kumimoji="1" lang="ko-KR" altLang="en-US" sz="1400" dirty="0">
                <a:solidFill>
                  <a:srgbClr val="898989"/>
                </a:solidFill>
              </a:rPr>
              <a:t>재미있는 과정</a:t>
            </a:r>
            <a:r>
              <a:rPr kumimoji="1" lang="en-US" altLang="ko-KR" sz="1400" dirty="0">
                <a:solidFill>
                  <a:srgbClr val="898989"/>
                </a:solidFill>
              </a:rPr>
              <a:t>!</a:t>
            </a:r>
            <a:endParaRPr kumimoji="1" lang="ko-Kore-KR" altLang="en-US" sz="1400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200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76E82F-94D9-4F57-8314-CCDC1088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데이터셋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794250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6</a:t>
            </a:r>
            <a:r>
              <a:rPr lang="ko-KR" altLang="en-US" sz="2400" dirty="0"/>
              <a:t>개 카테고리별 영상 </a:t>
            </a:r>
            <a:r>
              <a:rPr lang="en-US" altLang="ko-KR" sz="2400" dirty="0"/>
              <a:t>50</a:t>
            </a:r>
            <a:r>
              <a:rPr lang="ko-KR" altLang="en-US" sz="2400" dirty="0"/>
              <a:t>개</a:t>
            </a:r>
            <a:r>
              <a:rPr lang="en-US" altLang="ko-KR" sz="2400" dirty="0"/>
              <a:t>(</a:t>
            </a:r>
            <a:r>
              <a:rPr lang="ko-KR" altLang="en-US" sz="2400" dirty="0"/>
              <a:t>최소 </a:t>
            </a:r>
            <a:r>
              <a:rPr lang="en-US" altLang="ko-KR" sz="2400" dirty="0"/>
              <a:t>5</a:t>
            </a:r>
            <a:r>
              <a:rPr lang="ko-KR" altLang="en-US" sz="2400" dirty="0"/>
              <a:t>분</a:t>
            </a:r>
            <a:r>
              <a:rPr lang="en-US" altLang="ko-KR" sz="2400" dirty="0"/>
              <a:t>, </a:t>
            </a:r>
            <a:r>
              <a:rPr lang="ko-KR" altLang="en-US" sz="2400" dirty="0"/>
              <a:t>최대 </a:t>
            </a:r>
            <a:r>
              <a:rPr lang="en-US" altLang="ko-KR" sz="2400" dirty="0"/>
              <a:t>15</a:t>
            </a:r>
            <a:r>
              <a:rPr lang="ko-KR" altLang="en-US" sz="2400" dirty="0"/>
              <a:t>분</a:t>
            </a:r>
            <a:r>
              <a:rPr lang="en-US" altLang="ko-KR" sz="2400" dirty="0"/>
              <a:t>, </a:t>
            </a:r>
            <a:r>
              <a:rPr lang="ko-KR" altLang="en-US" sz="2400" dirty="0"/>
              <a:t>평균 </a:t>
            </a:r>
            <a:r>
              <a:rPr lang="en-US" altLang="ko-KR" sz="2400" dirty="0"/>
              <a:t>10</a:t>
            </a:r>
            <a:r>
              <a:rPr lang="ko-KR" altLang="en-US" sz="2400" dirty="0"/>
              <a:t>분</a:t>
            </a:r>
            <a:r>
              <a:rPr lang="en-US" altLang="ko-KR" sz="2400" dirty="0"/>
              <a:t>)</a:t>
            </a:r>
          </a:p>
          <a:p>
            <a:endParaRPr lang="en-US" altLang="ko-KR" sz="2400" dirty="0"/>
          </a:p>
          <a:p>
            <a:r>
              <a:rPr lang="ko-KR" altLang="en-US" sz="2400" dirty="0"/>
              <a:t>각 영상 크기 </a:t>
            </a:r>
            <a:r>
              <a:rPr lang="en-US" altLang="ko-KR" sz="2400" dirty="0"/>
              <a:t>: 640*360</a:t>
            </a:r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1600" dirty="0"/>
              <a:t>다운로드 </a:t>
            </a:r>
            <a:r>
              <a:rPr lang="en-US" altLang="ko-KR" sz="1600" dirty="0"/>
              <a:t>: github.com/Yonghyeon-Choi/DL-project/blob/main/downloader.py</a:t>
            </a:r>
          </a:p>
          <a:p>
            <a:r>
              <a:rPr lang="ko-KR" altLang="en-US" sz="1600" dirty="0"/>
              <a:t>영상 데이터 셋은 </a:t>
            </a:r>
            <a:r>
              <a:rPr lang="en-US" altLang="ko-KR" sz="1600" dirty="0"/>
              <a:t>11.4GB</a:t>
            </a:r>
            <a:r>
              <a:rPr lang="ko-KR" altLang="en-US" sz="1600" dirty="0"/>
              <a:t>로 </a:t>
            </a:r>
            <a:r>
              <a:rPr lang="en-US" altLang="ko-KR" sz="1600" dirty="0"/>
              <a:t>github</a:t>
            </a:r>
            <a:r>
              <a:rPr lang="ko-KR" altLang="en-US" sz="1600" dirty="0"/>
              <a:t>에 올리지 않았음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8AE699-30D3-456C-B891-91C54F939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424" y="2055813"/>
            <a:ext cx="7738876" cy="420791"/>
          </a:xfrm>
          <a:prstGeom prst="rect">
            <a:avLst/>
          </a:prstGeom>
        </p:spPr>
      </p:pic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648DD13-8E21-4297-8457-DBC185859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34D900-0240-4A20-BB3D-F3B7D6F1C89F}"/>
              </a:ext>
            </a:extLst>
          </p:cNvPr>
          <p:cNvSpPr txBox="1"/>
          <p:nvPr/>
        </p:nvSpPr>
        <p:spPr>
          <a:xfrm>
            <a:off x="11353799" y="6408107"/>
            <a:ext cx="4924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5/20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4E98C3-0852-EE4B-B592-8EF522CCE6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4" y="2844188"/>
            <a:ext cx="7315200" cy="736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D8A8ABB-4511-1342-BFED-C80F2FE9FB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491" y="3311577"/>
            <a:ext cx="7289800" cy="736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7E02ABB-034F-2846-B449-E7355D76D8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990" y="3773792"/>
            <a:ext cx="7327900" cy="7112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DA2F368-A7F7-3D47-AB00-96D42959A6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091" y="4234848"/>
            <a:ext cx="7327900" cy="736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16B8534-82F0-3C45-B3F6-945FE32EA6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623" y="4717296"/>
            <a:ext cx="73025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78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76E82F-94D9-4F57-8314-CCDC1088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데이터셋 </a:t>
            </a:r>
            <a:r>
              <a:rPr lang="en-US" altLang="ko-KR" sz="3600" dirty="0"/>
              <a:t>- </a:t>
            </a:r>
            <a:r>
              <a:rPr lang="ko-KR" altLang="en-US" sz="3600" dirty="0"/>
              <a:t>전처리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930775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2400" dirty="0"/>
              <a:t>원본 영상을 그대로 학습했을 때 시계열이 길어져</a:t>
            </a:r>
            <a:br>
              <a:rPr lang="en-US" altLang="ko-KR" sz="2400" dirty="0"/>
            </a:br>
            <a:r>
              <a:rPr lang="ko-KR" altLang="en-US" sz="2400" dirty="0"/>
              <a:t>장기 의존성 문제가 발생하여 정확도가 </a:t>
            </a:r>
            <a:r>
              <a:rPr lang="en-US" altLang="ko-KR" sz="2400" dirty="0"/>
              <a:t>1/6</a:t>
            </a:r>
            <a:r>
              <a:rPr lang="ko-KR" altLang="en-US" sz="2400" dirty="0"/>
              <a:t>까지 낮아짐</a:t>
            </a:r>
            <a:endParaRPr lang="en-US" altLang="ko-KR" sz="2400" dirty="0"/>
          </a:p>
          <a:p>
            <a:pPr lvl="1"/>
            <a:r>
              <a:rPr lang="ko-KR" altLang="en-US" dirty="0"/>
              <a:t>해결법</a:t>
            </a:r>
            <a:endParaRPr lang="en-US" altLang="ko-KR" dirty="0"/>
          </a:p>
          <a:p>
            <a:pPr lvl="2"/>
            <a:r>
              <a:rPr lang="ko-KR" altLang="en-US" dirty="0"/>
              <a:t>각 영상을 </a:t>
            </a:r>
            <a:r>
              <a:rPr lang="en-US" altLang="ko-KR" dirty="0"/>
              <a:t>10</a:t>
            </a:r>
            <a:r>
              <a:rPr lang="ko-KR" altLang="en-US" dirty="0"/>
              <a:t>초 단위로 자르기</a:t>
            </a:r>
            <a:r>
              <a:rPr lang="en-US" altLang="ko-KR" dirty="0"/>
              <a:t> (ffmpeg),</a:t>
            </a:r>
            <a:br>
              <a:rPr lang="en-US" altLang="ko-KR" dirty="0"/>
            </a:br>
            <a:r>
              <a:rPr lang="ko-KR" altLang="en-US" dirty="0"/>
              <a:t>인트로 </a:t>
            </a:r>
            <a:r>
              <a:rPr lang="en-US" altLang="ko-KR" dirty="0"/>
              <a:t>/ </a:t>
            </a:r>
            <a:r>
              <a:rPr lang="ko-KR" altLang="en-US" dirty="0"/>
              <a:t>아웃트로 각 </a:t>
            </a:r>
            <a:r>
              <a:rPr lang="en-US" altLang="ko-KR" dirty="0"/>
              <a:t>20</a:t>
            </a:r>
            <a:r>
              <a:rPr lang="ko-KR" altLang="en-US" dirty="0"/>
              <a:t>초는 영상의 </a:t>
            </a:r>
            <a:br>
              <a:rPr lang="en-US" altLang="ko-KR" dirty="0"/>
            </a:br>
            <a:r>
              <a:rPr lang="ko-KR" altLang="en-US" dirty="0"/>
              <a:t>내용과 무관할 수 있으므로 제거</a:t>
            </a:r>
            <a:endParaRPr lang="en-US" altLang="ko-KR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dirty="0"/>
              <a:t>영상 전체 </a:t>
            </a:r>
            <a:r>
              <a:rPr lang="en-US" altLang="ko-KR" sz="2400" dirty="0"/>
              <a:t>16264</a:t>
            </a:r>
            <a:r>
              <a:rPr lang="ko-KR" altLang="en-US" sz="2400" dirty="0"/>
              <a:t>개</a:t>
            </a:r>
            <a:r>
              <a:rPr lang="en-US" altLang="ko-KR" sz="2400" dirty="0"/>
              <a:t>, train</a:t>
            </a:r>
            <a:r>
              <a:rPr lang="ko-KR" altLang="en-US" sz="2400" dirty="0"/>
              <a:t> </a:t>
            </a:r>
            <a:r>
              <a:rPr lang="en-US" altLang="ko-KR" sz="2400" dirty="0"/>
              <a:t>60% /</a:t>
            </a:r>
            <a:r>
              <a:rPr lang="ko-KR" altLang="en-US" sz="2400" dirty="0"/>
              <a:t> </a:t>
            </a:r>
            <a:r>
              <a:rPr lang="en-US" altLang="ko-KR" sz="2400" dirty="0"/>
              <a:t>val</a:t>
            </a:r>
            <a:r>
              <a:rPr lang="ko-KR" altLang="en-US" sz="2400" dirty="0"/>
              <a:t> </a:t>
            </a:r>
            <a:r>
              <a:rPr lang="en-US" altLang="ko-KR" sz="2400" dirty="0"/>
              <a:t>20% /</a:t>
            </a:r>
            <a:r>
              <a:rPr lang="ko-KR" altLang="en-US" sz="2400" dirty="0"/>
              <a:t> </a:t>
            </a:r>
            <a:r>
              <a:rPr lang="en-US" altLang="ko-KR" sz="2400" dirty="0"/>
              <a:t>test</a:t>
            </a:r>
            <a:r>
              <a:rPr lang="ko-KR" altLang="en-US" sz="2400" dirty="0"/>
              <a:t> </a:t>
            </a:r>
            <a:r>
              <a:rPr lang="en-US" altLang="ko-KR" sz="2400" dirty="0"/>
              <a:t>20%</a:t>
            </a:r>
            <a:br>
              <a:rPr lang="en-US" altLang="ko-KR" sz="2400" dirty="0"/>
            </a:br>
            <a:r>
              <a:rPr lang="en-US" altLang="ko-KR" sz="2400" dirty="0"/>
              <a:t>10</a:t>
            </a:r>
            <a:r>
              <a:rPr lang="ko-KR" altLang="en-US" sz="2400" dirty="0"/>
              <a:t>초 길이</a:t>
            </a:r>
            <a:r>
              <a:rPr lang="en-US" altLang="ko-KR" sz="2400" dirty="0"/>
              <a:t>		9760</a:t>
            </a:r>
            <a:r>
              <a:rPr lang="ko-KR" altLang="en-US" sz="2400" dirty="0"/>
              <a:t>개</a:t>
            </a:r>
            <a:r>
              <a:rPr lang="en-US" altLang="ko-KR" sz="2400" dirty="0"/>
              <a:t>	    / 3252</a:t>
            </a:r>
            <a:r>
              <a:rPr lang="ko-KR" altLang="en-US" sz="2400" dirty="0"/>
              <a:t>개</a:t>
            </a:r>
            <a:r>
              <a:rPr lang="en-US" altLang="ko-KR" sz="2400" dirty="0"/>
              <a:t>  / 3252</a:t>
            </a:r>
            <a:r>
              <a:rPr lang="ko-KR" altLang="en-US" sz="2400" dirty="0"/>
              <a:t>개</a:t>
            </a:r>
            <a:endParaRPr lang="en-US" altLang="ko-KR" sz="2400" dirty="0"/>
          </a:p>
          <a:p>
            <a:r>
              <a:rPr lang="en-US" altLang="ko-KR" sz="1700" dirty="0"/>
              <a:t>train/val/test : github.com/Yonghyeon-Choi/DL-project/blob/main/00_preprocessing/train.6test.2val.2.txt</a:t>
            </a:r>
          </a:p>
          <a:p>
            <a:r>
              <a:rPr lang="ko-KR" altLang="en-US" sz="1700" dirty="0"/>
              <a:t>전처리 </a:t>
            </a:r>
            <a:r>
              <a:rPr lang="en-US" altLang="ko-KR" sz="1700" dirty="0"/>
              <a:t>: github.com/Yonghyeon-Choi/DL-project/blob/main/00_preprocessing/split.py</a:t>
            </a:r>
            <a:endParaRPr lang="ko-KR" altLang="en-US" sz="17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7CC0550-3D49-4E94-8B0A-4C6166331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969" y="3306344"/>
            <a:ext cx="3086531" cy="14861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8C052B-AD46-43C3-BF03-422539ECF8F5}"/>
              </a:ext>
            </a:extLst>
          </p:cNvPr>
          <p:cNvSpPr txBox="1"/>
          <p:nvPr/>
        </p:nvSpPr>
        <p:spPr>
          <a:xfrm>
            <a:off x="4784134" y="3202944"/>
            <a:ext cx="2618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좋아요와 구독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알림 설정까지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!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147D242E-E8D7-43D9-97D2-F2DCE631E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985733-E389-47B2-A456-2ED5758A9870}"/>
              </a:ext>
            </a:extLst>
          </p:cNvPr>
          <p:cNvSpPr txBox="1"/>
          <p:nvPr/>
        </p:nvSpPr>
        <p:spPr>
          <a:xfrm>
            <a:off x="11353799" y="6408107"/>
            <a:ext cx="4924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6/20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  <p:pic>
        <p:nvPicPr>
          <p:cNvPr id="6" name="그림 5" descr="텍스트, 스크린샷, 화면이(가) 표시된 사진&#10;&#10;자동 생성된 설명">
            <a:extLst>
              <a:ext uri="{FF2B5EF4-FFF2-40B4-BE49-F238E27FC236}">
                <a16:creationId xmlns:a16="http://schemas.microsoft.com/office/drawing/2014/main" id="{F56C65E9-E6E9-3245-9D08-1D72E0FF1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730" y="2142018"/>
            <a:ext cx="3702075" cy="277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84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76E82F-94D9-4F57-8314-CCDC1088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CNN – InceptionV3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838700"/>
          </a:xfrm>
        </p:spPr>
        <p:txBody>
          <a:bodyPr>
            <a:normAutofit/>
          </a:bodyPr>
          <a:lstStyle/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1600" dirty="0"/>
              <a:t>전체 모델 참고</a:t>
            </a:r>
            <a:r>
              <a:rPr lang="en-US" altLang="ko-KR" sz="1600" dirty="0"/>
              <a:t> : keras.io/examples/vision/video_classification/</a:t>
            </a:r>
          </a:p>
          <a:p>
            <a:r>
              <a:rPr lang="ko-KR" altLang="en-US" sz="1600" dirty="0"/>
              <a:t>사용 </a:t>
            </a:r>
            <a:r>
              <a:rPr lang="en-US" altLang="ko-KR" sz="1600" dirty="0"/>
              <a:t>CNN </a:t>
            </a:r>
            <a:r>
              <a:rPr lang="ko-KR" altLang="en-US" sz="1600" dirty="0"/>
              <a:t>모델 </a:t>
            </a:r>
            <a:r>
              <a:rPr lang="en-US" altLang="ko-KR" sz="1600" dirty="0"/>
              <a:t>: github.com/Yonghyeon-Choi/DL-project/blob/main/01_model/cnn_model_plot.py</a:t>
            </a:r>
            <a:endParaRPr lang="ko-KR" altLang="en-US" sz="16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F79104-4098-4ABD-AEBC-84700E687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463" y="1885950"/>
            <a:ext cx="3867333" cy="30861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2DF2475-E4A0-440E-A310-46A5AF8C9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459" y="1562100"/>
            <a:ext cx="5480478" cy="21319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EA137B-73F9-4E62-8BEC-04AF86D43B2A}"/>
              </a:ext>
            </a:extLst>
          </p:cNvPr>
          <p:cNvSpPr txBox="1"/>
          <p:nvPr/>
        </p:nvSpPr>
        <p:spPr>
          <a:xfrm>
            <a:off x="5302054" y="3466494"/>
            <a:ext cx="56412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이미지 출처 </a:t>
            </a:r>
            <a:r>
              <a:rPr lang="en-US" altLang="ko-KR" sz="1100" dirty="0"/>
              <a:t>: </a:t>
            </a:r>
            <a:r>
              <a:rPr lang="en-US" altLang="ko-KR" sz="1100" dirty="0">
                <a:hlinkClick r:id="rId4"/>
              </a:rPr>
              <a:t>https://paperswithcode.com/method/inception-v3</a:t>
            </a:r>
            <a:endParaRPr lang="en-US" altLang="ko-KR" sz="1100" dirty="0"/>
          </a:p>
          <a:p>
            <a:r>
              <a:rPr lang="ko-KR" altLang="en-US" sz="1100" dirty="0"/>
              <a:t>논문 </a:t>
            </a:r>
            <a:r>
              <a:rPr lang="en-US" altLang="ko-KR" sz="1100" dirty="0"/>
              <a:t>: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Cornell University - Rethinking the Inception Architecture for Computer Vision</a:t>
            </a:r>
            <a:endParaRPr lang="ko-KR" altLang="en-US" sz="1100" dirty="0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09E08124-DB07-4309-A7DF-611057B87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568DF9-C84C-463D-ABB8-A78EFC8CEE86}"/>
              </a:ext>
            </a:extLst>
          </p:cNvPr>
          <p:cNvSpPr txBox="1"/>
          <p:nvPr/>
        </p:nvSpPr>
        <p:spPr>
          <a:xfrm>
            <a:off x="11353799" y="6408107"/>
            <a:ext cx="4924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7/20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3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838700"/>
          </a:xfrm>
        </p:spPr>
        <p:txBody>
          <a:bodyPr>
            <a:normAutofit/>
          </a:bodyPr>
          <a:lstStyle/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1600" dirty="0"/>
              <a:t>전체 모델 참고</a:t>
            </a:r>
            <a:r>
              <a:rPr lang="en-US" altLang="ko-KR" sz="1600" dirty="0"/>
              <a:t> : keras.io/examples/vision/video_classification/</a:t>
            </a:r>
          </a:p>
          <a:p>
            <a:r>
              <a:rPr lang="ko-KR" altLang="en-US" sz="1600" dirty="0"/>
              <a:t>사용 </a:t>
            </a:r>
            <a:r>
              <a:rPr lang="en-US" altLang="ko-KR" sz="1600" dirty="0"/>
              <a:t>RNN </a:t>
            </a:r>
            <a:r>
              <a:rPr lang="ko-KR" altLang="en-US" sz="1600" dirty="0"/>
              <a:t>모델 </a:t>
            </a:r>
            <a:r>
              <a:rPr lang="en-US" altLang="ko-KR" sz="1600" dirty="0"/>
              <a:t>: github.com/Yonghyeon-Choi/DL-project/blob/main/01_model/rnn_model_plot.py</a:t>
            </a:r>
            <a:endParaRPr lang="ko-KR" altLang="en-US" sz="1600" dirty="0"/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71F40E32-AFA4-4F05-B6F1-2B2B742D1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463" y="1530350"/>
            <a:ext cx="3873625" cy="40830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476E82F-94D9-4F57-8314-CCDC1088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RNN – GRU</a:t>
            </a:r>
            <a:endParaRPr lang="ko-KR" altLang="en-US" sz="36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cxnSp>
        <p:nvCxnSpPr>
          <p:cNvPr id="10" name="연결선: 구부러짐 9">
            <a:extLst>
              <a:ext uri="{FF2B5EF4-FFF2-40B4-BE49-F238E27FC236}">
                <a16:creationId xmlns:a16="http://schemas.microsoft.com/office/drawing/2014/main" id="{70E678AB-9008-4366-956A-DA0EC406E0D6}"/>
              </a:ext>
            </a:extLst>
          </p:cNvPr>
          <p:cNvCxnSpPr>
            <a:cxnSpLocks/>
          </p:cNvCxnSpPr>
          <p:nvPr/>
        </p:nvCxnSpPr>
        <p:spPr>
          <a:xfrm rot="10800000">
            <a:off x="4140200" y="1930400"/>
            <a:ext cx="1955800" cy="431800"/>
          </a:xfrm>
          <a:prstGeom prst="curvedConnector3">
            <a:avLst>
              <a:gd name="adj1" fmla="val 100649"/>
            </a:avLst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33CC248B-264D-4D89-BFFD-58591177B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790" y="2055813"/>
            <a:ext cx="5280524" cy="64414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1C06DE8-C9BB-4AA6-8377-F22CC6911079}"/>
              </a:ext>
            </a:extLst>
          </p:cNvPr>
          <p:cNvSpPr txBox="1"/>
          <p:nvPr/>
        </p:nvSpPr>
        <p:spPr>
          <a:xfrm>
            <a:off x="6493508" y="2694570"/>
            <a:ext cx="4095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https://keras.io/api/layers/recurrent_layers/gru/</a:t>
            </a:r>
            <a:endParaRPr lang="ko-KR" altLang="en-US" sz="1100" dirty="0"/>
          </a:p>
        </p:txBody>
      </p:sp>
      <p:sp>
        <p:nvSpPr>
          <p:cNvPr id="20" name="바닥글 개체 틀 19">
            <a:extLst>
              <a:ext uri="{FF2B5EF4-FFF2-40B4-BE49-F238E27FC236}">
                <a16:creationId xmlns:a16="http://schemas.microsoft.com/office/drawing/2014/main" id="{4237C140-C5A1-4AC4-ADF8-2CD8B10C4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73F498-8907-4767-A9B3-204944B7EB04}"/>
              </a:ext>
            </a:extLst>
          </p:cNvPr>
          <p:cNvSpPr txBox="1"/>
          <p:nvPr/>
        </p:nvSpPr>
        <p:spPr>
          <a:xfrm>
            <a:off x="11353799" y="6408107"/>
            <a:ext cx="4924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8/20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033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76E82F-94D9-4F57-8314-CCDC1088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전체 구조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09E08124-DB07-4309-A7DF-611057B87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568DF9-C84C-463D-ABB8-A78EFC8CEE86}"/>
              </a:ext>
            </a:extLst>
          </p:cNvPr>
          <p:cNvSpPr txBox="1"/>
          <p:nvPr/>
        </p:nvSpPr>
        <p:spPr>
          <a:xfrm>
            <a:off x="11353799" y="6408107"/>
            <a:ext cx="4924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7/20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C9DA09-A0BC-AC4B-A774-2ECDC82DB8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443" y="2585771"/>
            <a:ext cx="2113376" cy="1686457"/>
          </a:xfrm>
          <a:prstGeom prst="rect">
            <a:avLst/>
          </a:prstGeom>
        </p:spPr>
      </p:pic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76CA374D-235F-4649-9550-48802549B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183" y="2081363"/>
            <a:ext cx="2563961" cy="27025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048D02-C438-7847-BD23-79AED4426C14}"/>
              </a:ext>
            </a:extLst>
          </p:cNvPr>
          <p:cNvSpPr txBox="1"/>
          <p:nvPr/>
        </p:nvSpPr>
        <p:spPr>
          <a:xfrm>
            <a:off x="1595860" y="1668364"/>
            <a:ext cx="4602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1</a:t>
            </a:r>
            <a:r>
              <a:rPr kumimoji="1" lang="en-US" altLang="ko-KR" dirty="0"/>
              <a:t>0</a:t>
            </a:r>
            <a:r>
              <a:rPr kumimoji="1" lang="ko-KR" altLang="en-US" dirty="0"/>
              <a:t>초 </a:t>
            </a:r>
            <a:r>
              <a:rPr kumimoji="1" lang="ko-Kore-KR" altLang="en-US" dirty="0"/>
              <a:t>영상</a:t>
            </a:r>
            <a:r>
              <a:rPr kumimoji="1" lang="en-US" altLang="ko-Kore-KR" dirty="0"/>
              <a:t> (</a:t>
            </a:r>
            <a:r>
              <a:rPr kumimoji="1" lang="en-US" altLang="ko-KR" dirty="0"/>
              <a:t>train 9760, </a:t>
            </a:r>
            <a:r>
              <a:rPr kumimoji="1" lang="en-US" altLang="ko-KR" dirty="0" err="1"/>
              <a:t>val</a:t>
            </a:r>
            <a:r>
              <a:rPr kumimoji="1" lang="en-US" altLang="ko-KR" dirty="0"/>
              <a:t> 3252, test 3252)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2DCD78-79F3-BC4E-B95E-3E46F14B6B2D}"/>
              </a:ext>
            </a:extLst>
          </p:cNvPr>
          <p:cNvSpPr txBox="1"/>
          <p:nvPr/>
        </p:nvSpPr>
        <p:spPr>
          <a:xfrm>
            <a:off x="3182030" y="2234552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InceptionV3</a:t>
            </a:r>
            <a:endParaRPr kumimoji="1" lang="ko-Kore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D5CE438-16C5-4140-B5D1-75C49B733321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3897130" y="2037696"/>
            <a:ext cx="1" cy="1968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D006FC5-DC09-0743-944B-82B50A78482A}"/>
              </a:ext>
            </a:extLst>
          </p:cNvPr>
          <p:cNvCxnSpPr/>
          <p:nvPr/>
        </p:nvCxnSpPr>
        <p:spPr>
          <a:xfrm>
            <a:off x="3897130" y="4272228"/>
            <a:ext cx="0" cy="2242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FE9A8F2-FC59-504C-B42F-27A003702FD0}"/>
              </a:ext>
            </a:extLst>
          </p:cNvPr>
          <p:cNvSpPr txBox="1"/>
          <p:nvPr/>
        </p:nvSpPr>
        <p:spPr>
          <a:xfrm>
            <a:off x="1001183" y="4496443"/>
            <a:ext cx="579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[[2048 features] * 10] (</a:t>
            </a:r>
            <a:r>
              <a:rPr kumimoji="1" lang="en-US" altLang="ko-KR" dirty="0"/>
              <a:t>train 9760, </a:t>
            </a:r>
            <a:r>
              <a:rPr kumimoji="1" lang="en-US" altLang="ko-KR" dirty="0" err="1"/>
              <a:t>val</a:t>
            </a:r>
            <a:r>
              <a:rPr kumimoji="1" lang="en-US" altLang="ko-KR" dirty="0"/>
              <a:t> 3252, test 3252)</a:t>
            </a:r>
            <a:endParaRPr kumimoji="1" lang="ko-Kore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4E7F90-1380-634D-84D3-5E0517D76A91}"/>
              </a:ext>
            </a:extLst>
          </p:cNvPr>
          <p:cNvSpPr txBox="1"/>
          <p:nvPr/>
        </p:nvSpPr>
        <p:spPr>
          <a:xfrm>
            <a:off x="8195394" y="1712031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GRU</a:t>
            </a:r>
            <a:endParaRPr kumimoji="1" lang="ko-Kore-KR" altLang="en-US" dirty="0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741EDF58-B6F9-7B46-AFBE-0F0464097075}"/>
              </a:ext>
            </a:extLst>
          </p:cNvPr>
          <p:cNvCxnSpPr>
            <a:stCxn id="20" idx="2"/>
            <a:endCxn id="21" idx="0"/>
          </p:cNvCxnSpPr>
          <p:nvPr/>
        </p:nvCxnSpPr>
        <p:spPr>
          <a:xfrm rot="5400000" flipH="1" flipV="1">
            <a:off x="4631778" y="977390"/>
            <a:ext cx="3153744" cy="4623026"/>
          </a:xfrm>
          <a:prstGeom prst="curvedConnector5">
            <a:avLst>
              <a:gd name="adj1" fmla="val -4187"/>
              <a:gd name="adj2" fmla="val 48446"/>
              <a:gd name="adj3" fmla="val 111391"/>
            </a:avLst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E2B9132-31CE-944C-AA85-420CF060DEBD}"/>
              </a:ext>
            </a:extLst>
          </p:cNvPr>
          <p:cNvCxnSpPr>
            <a:cxnSpLocks/>
          </p:cNvCxnSpPr>
          <p:nvPr/>
        </p:nvCxnSpPr>
        <p:spPr>
          <a:xfrm>
            <a:off x="2223328" y="4865775"/>
            <a:ext cx="0" cy="27772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6FD3478-9689-0747-9DD1-ECA6F7224CD3}"/>
              </a:ext>
            </a:extLst>
          </p:cNvPr>
          <p:cNvSpPr txBox="1"/>
          <p:nvPr/>
        </p:nvSpPr>
        <p:spPr>
          <a:xfrm>
            <a:off x="787400" y="5123967"/>
            <a:ext cx="3574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10</a:t>
            </a:r>
            <a:r>
              <a:rPr kumimoji="1" lang="ko-KR" altLang="en-US" sz="1200" dirty="0"/>
              <a:t>초에서 </a:t>
            </a:r>
            <a:r>
              <a:rPr kumimoji="1" lang="en-US" altLang="ko-KR" sz="1200" dirty="0"/>
              <a:t>1</a:t>
            </a:r>
            <a:r>
              <a:rPr kumimoji="1" lang="ko-KR" altLang="en-US" sz="1200" dirty="0"/>
              <a:t>초 마다 프레임에서 </a:t>
            </a:r>
            <a:r>
              <a:rPr kumimoji="1" lang="en-US" altLang="ko-KR" sz="1200" dirty="0"/>
              <a:t>feature</a:t>
            </a:r>
            <a:r>
              <a:rPr kumimoji="1" lang="ko-KR" altLang="en-US" sz="1200" dirty="0" err="1"/>
              <a:t>를</a:t>
            </a:r>
            <a:r>
              <a:rPr kumimoji="1" lang="ko-KR" altLang="en-US" sz="1200" dirty="0"/>
              <a:t> 가져옴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73126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1293</TotalTime>
  <Words>1672</Words>
  <Application>Microsoft Macintosh PowerPoint</Application>
  <PresentationFormat>와이드스크린</PresentationFormat>
  <Paragraphs>349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맑은 고딕</vt:lpstr>
      <vt:lpstr>Arial</vt:lpstr>
      <vt:lpstr>Office 테마</vt:lpstr>
      <vt:lpstr>유투브 영상 카테고리 분류</vt:lpstr>
      <vt:lpstr>목차</vt:lpstr>
      <vt:lpstr>주제</vt:lpstr>
      <vt:lpstr>결과</vt:lpstr>
      <vt:lpstr>데이터셋</vt:lpstr>
      <vt:lpstr>데이터셋 - 전처리</vt:lpstr>
      <vt:lpstr>CNN – InceptionV3</vt:lpstr>
      <vt:lpstr>RNN – GRU</vt:lpstr>
      <vt:lpstr>전체 구조</vt:lpstr>
      <vt:lpstr>결과</vt:lpstr>
      <vt:lpstr>전체 구조 – 300 프레임은 실패</vt:lpstr>
      <vt:lpstr>실패 결과</vt:lpstr>
      <vt:lpstr>하이퍼 파라미터 및 추가 사항</vt:lpstr>
      <vt:lpstr>하이퍼 파라미터 및 추가 사항</vt:lpstr>
      <vt:lpstr>결과 분석 – History 그래프</vt:lpstr>
      <vt:lpstr>결과 분석 – History 그래프</vt:lpstr>
      <vt:lpstr>결과 분석 – History 그래프</vt:lpstr>
      <vt:lpstr>결과 분석</vt:lpstr>
      <vt:lpstr>결과 분석 – Best case</vt:lpstr>
      <vt:lpstr>결과 분석 – Worst case</vt:lpstr>
      <vt:lpstr>결과 분석</vt:lpstr>
      <vt:lpstr>결과 분석 – Heatmap – Best case</vt:lpstr>
      <vt:lpstr>결과 분석 – Heatmap – Worst case</vt:lpstr>
      <vt:lpstr>결과 분석 – Heatmap</vt:lpstr>
      <vt:lpstr>결론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유투브 영상 카테고리 분류</dc:title>
  <dc:creator>최용현</dc:creator>
  <cp:lastModifiedBy>최용현</cp:lastModifiedBy>
  <cp:revision>16</cp:revision>
  <dcterms:created xsi:type="dcterms:W3CDTF">2021-12-04T10:02:00Z</dcterms:created>
  <dcterms:modified xsi:type="dcterms:W3CDTF">2021-12-13T21:05:34Z</dcterms:modified>
</cp:coreProperties>
</file>